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77" r:id="rId5"/>
    <p:sldId id="276" r:id="rId6"/>
    <p:sldId id="270" r:id="rId7"/>
    <p:sldId id="271" r:id="rId8"/>
    <p:sldId id="259" r:id="rId9"/>
    <p:sldId id="272" r:id="rId10"/>
    <p:sldId id="273" r:id="rId11"/>
    <p:sldId id="278" r:id="rId12"/>
    <p:sldId id="279" r:id="rId13"/>
    <p:sldId id="269" r:id="rId14"/>
    <p:sldId id="260" r:id="rId15"/>
    <p:sldId id="280" r:id="rId16"/>
  </p:sldIdLst>
  <p:sldSz cx="18288000" cy="10287000"/>
  <p:notesSz cx="6858000" cy="9144000"/>
  <p:embeddedFontLst>
    <p:embeddedFont>
      <p:font typeface="Helvetica World" panose="020B0604020202020204" charset="-128"/>
      <p:regular r:id="rId18"/>
    </p:embeddedFont>
    <p:embeddedFont>
      <p:font typeface="Helvetica" panose="020B0604020202020204" pitchFamily="34" charset="0"/>
      <p:regular r:id="rId19"/>
      <p:bold r:id="rId20"/>
      <p:italic r:id="rId21"/>
      <p:boldItalic r:id="rId22"/>
    </p:embeddedFont>
    <p:embeddedFont>
      <p:font typeface="Open Sauce" panose="020B0604020202020204" charset="0"/>
      <p:regular r:id="rId23"/>
    </p:embeddedFont>
    <p:embeddedFont>
      <p:font typeface="Open Sauce Bold" panose="020B0604020202020204" charset="0"/>
      <p:regular r:id="rId24"/>
      <p:bold r:id="rId25"/>
    </p:embeddedFont>
    <p:embeddedFont>
      <p:font typeface="Roboto" panose="02000000000000000000" pitchFamily="2"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B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8" autoAdjust="0"/>
    <p:restoredTop sz="94690" autoAdjust="0"/>
  </p:normalViewPr>
  <p:slideViewPr>
    <p:cSldViewPr>
      <p:cViewPr>
        <p:scale>
          <a:sx n="38" d="100"/>
          <a:sy n="38" d="100"/>
        </p:scale>
        <p:origin x="1842" y="9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BA304-CC06-8141-8F79-87E61BD54406}" type="datetimeFigureOut">
              <a:rPr lang="en-US" smtClean="0"/>
              <a:t>3/24/2025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7239A9-AC64-9646-8F1B-E3B63946BE8A}" type="slidenum">
              <a:rPr lang="en-US" smtClean="0"/>
              <a:t>‹#›</a:t>
            </a:fld>
            <a:endParaRPr lang="en-US"/>
          </a:p>
        </p:txBody>
      </p:sp>
    </p:spTree>
    <p:extLst>
      <p:ext uri="{BB962C8B-B14F-4D97-AF65-F5344CB8AC3E}">
        <p14:creationId xmlns:p14="http://schemas.microsoft.com/office/powerpoint/2010/main" val="3364162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7239A9-AC64-9646-8F1B-E3B63946BE8A}" type="slidenum">
              <a:rPr lang="en-US" smtClean="0"/>
              <a:t>8</a:t>
            </a:fld>
            <a:endParaRPr lang="en-US"/>
          </a:p>
        </p:txBody>
      </p:sp>
    </p:spTree>
    <p:extLst>
      <p:ext uri="{BB962C8B-B14F-4D97-AF65-F5344CB8AC3E}">
        <p14:creationId xmlns:p14="http://schemas.microsoft.com/office/powerpoint/2010/main" val="979881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BCBC2-5BBE-3DC6-01F6-B86C8507CE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2C57C9-5EBE-B4F7-3FC7-637928CC1E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4DFEE7-6939-C1C1-0C15-0D1BCE346A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51C8B3-2774-F103-0223-66BFEF694EE0}"/>
              </a:ext>
            </a:extLst>
          </p:cNvPr>
          <p:cNvSpPr>
            <a:spLocks noGrp="1"/>
          </p:cNvSpPr>
          <p:nvPr>
            <p:ph type="sldNum" sz="quarter" idx="5"/>
          </p:nvPr>
        </p:nvSpPr>
        <p:spPr/>
        <p:txBody>
          <a:bodyPr/>
          <a:lstStyle/>
          <a:p>
            <a:fld id="{F27239A9-AC64-9646-8F1B-E3B63946BE8A}" type="slidenum">
              <a:rPr lang="en-US" smtClean="0"/>
              <a:t>9</a:t>
            </a:fld>
            <a:endParaRPr lang="en-US"/>
          </a:p>
        </p:txBody>
      </p:sp>
    </p:spTree>
    <p:extLst>
      <p:ext uri="{BB962C8B-B14F-4D97-AF65-F5344CB8AC3E}">
        <p14:creationId xmlns:p14="http://schemas.microsoft.com/office/powerpoint/2010/main" val="3412971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73490-094E-3915-7CDB-BFAD519384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7C80C1-C5BA-55C7-10ED-D2208577EA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397022-102D-8CFD-49CA-0E28A716A7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B91666-81A9-0E4C-593F-ECD543B5DBA1}"/>
              </a:ext>
            </a:extLst>
          </p:cNvPr>
          <p:cNvSpPr>
            <a:spLocks noGrp="1"/>
          </p:cNvSpPr>
          <p:nvPr>
            <p:ph type="sldNum" sz="quarter" idx="5"/>
          </p:nvPr>
        </p:nvSpPr>
        <p:spPr/>
        <p:txBody>
          <a:bodyPr/>
          <a:lstStyle/>
          <a:p>
            <a:fld id="{F27239A9-AC64-9646-8F1B-E3B63946BE8A}" type="slidenum">
              <a:rPr lang="en-US" smtClean="0"/>
              <a:t>10</a:t>
            </a:fld>
            <a:endParaRPr lang="en-US"/>
          </a:p>
        </p:txBody>
      </p:sp>
    </p:spTree>
    <p:extLst>
      <p:ext uri="{BB962C8B-B14F-4D97-AF65-F5344CB8AC3E}">
        <p14:creationId xmlns:p14="http://schemas.microsoft.com/office/powerpoint/2010/main" val="1187243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B9607-F000-20FC-6C91-356EEE4777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757A47-FC59-3964-6035-7E794B7E82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ABDE20-54D2-7051-DFFA-B90520A8D5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6D08A7-E61A-8F29-3ACE-77C77737E3F9}"/>
              </a:ext>
            </a:extLst>
          </p:cNvPr>
          <p:cNvSpPr>
            <a:spLocks noGrp="1"/>
          </p:cNvSpPr>
          <p:nvPr>
            <p:ph type="sldNum" sz="quarter" idx="5"/>
          </p:nvPr>
        </p:nvSpPr>
        <p:spPr/>
        <p:txBody>
          <a:bodyPr/>
          <a:lstStyle/>
          <a:p>
            <a:fld id="{F27239A9-AC64-9646-8F1B-E3B63946BE8A}" type="slidenum">
              <a:rPr lang="en-US" smtClean="0"/>
              <a:t>11</a:t>
            </a:fld>
            <a:endParaRPr lang="en-US"/>
          </a:p>
        </p:txBody>
      </p:sp>
    </p:spTree>
    <p:extLst>
      <p:ext uri="{BB962C8B-B14F-4D97-AF65-F5344CB8AC3E}">
        <p14:creationId xmlns:p14="http://schemas.microsoft.com/office/powerpoint/2010/main" val="4020358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776BE-B31C-F83C-651F-4888FC3858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8F9E47-2E10-9616-E176-A31876B32E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9DA62B-7928-597A-E7B8-0E38934629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2B22EA-0F14-C680-09C2-205AF1BF2664}"/>
              </a:ext>
            </a:extLst>
          </p:cNvPr>
          <p:cNvSpPr>
            <a:spLocks noGrp="1"/>
          </p:cNvSpPr>
          <p:nvPr>
            <p:ph type="sldNum" sz="quarter" idx="5"/>
          </p:nvPr>
        </p:nvSpPr>
        <p:spPr/>
        <p:txBody>
          <a:bodyPr/>
          <a:lstStyle/>
          <a:p>
            <a:fld id="{F27239A9-AC64-9646-8F1B-E3B63946BE8A}" type="slidenum">
              <a:rPr lang="en-US" smtClean="0"/>
              <a:t>12</a:t>
            </a:fld>
            <a:endParaRPr lang="en-US"/>
          </a:p>
        </p:txBody>
      </p:sp>
    </p:spTree>
    <p:extLst>
      <p:ext uri="{BB962C8B-B14F-4D97-AF65-F5344CB8AC3E}">
        <p14:creationId xmlns:p14="http://schemas.microsoft.com/office/powerpoint/2010/main" val="797738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EAE5"/>
        </a:solidFill>
        <a:effectLst/>
      </p:bgPr>
    </p:bg>
    <p:spTree>
      <p:nvGrpSpPr>
        <p:cNvPr id="1" name=""/>
        <p:cNvGrpSpPr/>
        <p:nvPr/>
      </p:nvGrpSpPr>
      <p:grpSpPr>
        <a:xfrm>
          <a:off x="0" y="0"/>
          <a:ext cx="0" cy="0"/>
          <a:chOff x="0" y="0"/>
          <a:chExt cx="0" cy="0"/>
        </a:xfrm>
      </p:grpSpPr>
      <p:grpSp>
        <p:nvGrpSpPr>
          <p:cNvPr id="2" name="Group 2"/>
          <p:cNvGrpSpPr/>
          <p:nvPr/>
        </p:nvGrpSpPr>
        <p:grpSpPr>
          <a:xfrm>
            <a:off x="8729585" y="8777416"/>
            <a:ext cx="5447734" cy="2031142"/>
            <a:chOff x="0" y="0"/>
            <a:chExt cx="1434794" cy="534951"/>
          </a:xfrm>
        </p:grpSpPr>
        <p:sp>
          <p:nvSpPr>
            <p:cNvPr id="3" name="Freeform 3"/>
            <p:cNvSpPr/>
            <p:nvPr/>
          </p:nvSpPr>
          <p:spPr>
            <a:xfrm>
              <a:off x="0" y="0"/>
              <a:ext cx="1434794" cy="534951"/>
            </a:xfrm>
            <a:custGeom>
              <a:avLst/>
              <a:gdLst/>
              <a:ahLst/>
              <a:cxnLst/>
              <a:rect l="l" t="t" r="r" b="b"/>
              <a:pathLst>
                <a:path w="1434794" h="534951">
                  <a:moveTo>
                    <a:pt x="0" y="0"/>
                  </a:moveTo>
                  <a:lnTo>
                    <a:pt x="1434794" y="0"/>
                  </a:lnTo>
                  <a:lnTo>
                    <a:pt x="1434794" y="534951"/>
                  </a:lnTo>
                  <a:lnTo>
                    <a:pt x="0" y="534951"/>
                  </a:lnTo>
                  <a:close/>
                </a:path>
              </a:pathLst>
            </a:custGeom>
            <a:solidFill>
              <a:srgbClr val="AAA39D"/>
            </a:solidFill>
          </p:spPr>
          <p:txBody>
            <a:bodyPr/>
            <a:lstStyle/>
            <a:p>
              <a:endParaRPr lang="en-US"/>
            </a:p>
          </p:txBody>
        </p:sp>
        <p:sp>
          <p:nvSpPr>
            <p:cNvPr id="4" name="TextBox 4"/>
            <p:cNvSpPr txBox="1"/>
            <p:nvPr/>
          </p:nvSpPr>
          <p:spPr>
            <a:xfrm>
              <a:off x="0" y="-38100"/>
              <a:ext cx="1434794" cy="573051"/>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a:off x="8729585" y="0"/>
            <a:ext cx="9558415" cy="9258300"/>
            <a:chOff x="0" y="0"/>
            <a:chExt cx="1480849" cy="1434353"/>
          </a:xfrm>
        </p:grpSpPr>
        <p:sp>
          <p:nvSpPr>
            <p:cNvPr id="6" name="Freeform 6"/>
            <p:cNvSpPr/>
            <p:nvPr/>
          </p:nvSpPr>
          <p:spPr>
            <a:xfrm>
              <a:off x="0" y="0"/>
              <a:ext cx="1480849" cy="1434353"/>
            </a:xfrm>
            <a:custGeom>
              <a:avLst/>
              <a:gdLst/>
              <a:ahLst/>
              <a:cxnLst/>
              <a:rect l="l" t="t" r="r" b="b"/>
              <a:pathLst>
                <a:path w="1480849" h="1434353">
                  <a:moveTo>
                    <a:pt x="0" y="0"/>
                  </a:moveTo>
                  <a:lnTo>
                    <a:pt x="1480849" y="0"/>
                  </a:lnTo>
                  <a:lnTo>
                    <a:pt x="1480849" y="1434353"/>
                  </a:lnTo>
                  <a:lnTo>
                    <a:pt x="0" y="1434353"/>
                  </a:lnTo>
                  <a:close/>
                </a:path>
              </a:pathLst>
            </a:custGeom>
            <a:blipFill>
              <a:blip r:embed="rId2"/>
              <a:stretch>
                <a:fillRect l="-22554" r="-22554"/>
              </a:stretch>
            </a:blipFill>
          </p:spPr>
          <p:txBody>
            <a:bodyPr/>
            <a:lstStyle/>
            <a:p>
              <a:endParaRPr lang="en-US"/>
            </a:p>
          </p:txBody>
        </p:sp>
      </p:grpSp>
      <p:grpSp>
        <p:nvGrpSpPr>
          <p:cNvPr id="8" name="Group 8"/>
          <p:cNvGrpSpPr/>
          <p:nvPr/>
        </p:nvGrpSpPr>
        <p:grpSpPr>
          <a:xfrm>
            <a:off x="13508793" y="8408773"/>
            <a:ext cx="4779207" cy="2540858"/>
            <a:chOff x="0" y="0"/>
            <a:chExt cx="1258721" cy="669197"/>
          </a:xfrm>
        </p:grpSpPr>
        <p:sp>
          <p:nvSpPr>
            <p:cNvPr id="9" name="Freeform 9"/>
            <p:cNvSpPr/>
            <p:nvPr/>
          </p:nvSpPr>
          <p:spPr>
            <a:xfrm>
              <a:off x="0" y="0"/>
              <a:ext cx="1258721" cy="669197"/>
            </a:xfrm>
            <a:custGeom>
              <a:avLst/>
              <a:gdLst/>
              <a:ahLst/>
              <a:cxnLst/>
              <a:rect l="l" t="t" r="r" b="b"/>
              <a:pathLst>
                <a:path w="1258721" h="669197">
                  <a:moveTo>
                    <a:pt x="0" y="0"/>
                  </a:moveTo>
                  <a:lnTo>
                    <a:pt x="1258721" y="0"/>
                  </a:lnTo>
                  <a:lnTo>
                    <a:pt x="1258721" y="669197"/>
                  </a:lnTo>
                  <a:lnTo>
                    <a:pt x="0" y="669197"/>
                  </a:lnTo>
                  <a:close/>
                </a:path>
              </a:pathLst>
            </a:custGeom>
            <a:solidFill>
              <a:srgbClr val="6B6361"/>
            </a:solidFill>
          </p:spPr>
          <p:txBody>
            <a:bodyPr/>
            <a:lstStyle/>
            <a:p>
              <a:endParaRPr lang="en-US"/>
            </a:p>
          </p:txBody>
        </p:sp>
        <p:sp>
          <p:nvSpPr>
            <p:cNvPr id="10" name="TextBox 10"/>
            <p:cNvSpPr txBox="1"/>
            <p:nvPr/>
          </p:nvSpPr>
          <p:spPr>
            <a:xfrm>
              <a:off x="0" y="-38100"/>
              <a:ext cx="1258721" cy="707297"/>
            </a:xfrm>
            <a:prstGeom prst="rect">
              <a:avLst/>
            </a:prstGeom>
          </p:spPr>
          <p:txBody>
            <a:bodyPr lIns="50800" tIns="50800" rIns="50800" bIns="50800" rtlCol="0" anchor="ctr"/>
            <a:lstStyle/>
            <a:p>
              <a:pPr algn="ctr">
                <a:lnSpc>
                  <a:spcPts val="2239"/>
                </a:lnSpc>
              </a:pPr>
              <a:endParaRPr/>
            </a:p>
          </p:txBody>
        </p:sp>
      </p:grpSp>
      <p:sp>
        <p:nvSpPr>
          <p:cNvPr id="14" name="TextBox 14"/>
          <p:cNvSpPr txBox="1"/>
          <p:nvPr/>
        </p:nvSpPr>
        <p:spPr>
          <a:xfrm>
            <a:off x="399803" y="800100"/>
            <a:ext cx="8319789" cy="6448304"/>
          </a:xfrm>
          <a:prstGeom prst="rect">
            <a:avLst/>
          </a:prstGeom>
        </p:spPr>
        <p:txBody>
          <a:bodyPr lIns="0" tIns="0" rIns="0" bIns="0" rtlCol="0" anchor="t">
            <a:spAutoFit/>
          </a:bodyPr>
          <a:lstStyle/>
          <a:p>
            <a:pPr algn="l">
              <a:lnSpc>
                <a:spcPts val="16204"/>
              </a:lnSpc>
            </a:pPr>
            <a:r>
              <a:rPr lang="en-US" sz="20774" spc="-1308" dirty="0">
                <a:solidFill>
                  <a:srgbClr val="6B6361"/>
                </a:solidFill>
                <a:latin typeface="Helvetica World"/>
                <a:ea typeface="Helvetica World"/>
                <a:cs typeface="Helvetica World"/>
                <a:sym typeface="Helvetica World"/>
              </a:rPr>
              <a:t>US Real Estate.</a:t>
            </a:r>
          </a:p>
        </p:txBody>
      </p:sp>
      <p:sp>
        <p:nvSpPr>
          <p:cNvPr id="16" name="TextBox 16"/>
          <p:cNvSpPr txBox="1"/>
          <p:nvPr/>
        </p:nvSpPr>
        <p:spPr>
          <a:xfrm>
            <a:off x="457200" y="8138346"/>
            <a:ext cx="1888889" cy="540854"/>
          </a:xfrm>
          <a:prstGeom prst="rect">
            <a:avLst/>
          </a:prstGeom>
        </p:spPr>
        <p:txBody>
          <a:bodyPr lIns="0" tIns="0" rIns="0" bIns="0" rtlCol="0" anchor="t">
            <a:spAutoFit/>
          </a:bodyPr>
          <a:lstStyle/>
          <a:p>
            <a:pPr algn="l">
              <a:lnSpc>
                <a:spcPts val="2239"/>
              </a:lnSpc>
              <a:spcBef>
                <a:spcPct val="0"/>
              </a:spcBef>
            </a:pPr>
            <a:r>
              <a:rPr lang="en-US" sz="1599" spc="-47" dirty="0">
                <a:solidFill>
                  <a:srgbClr val="6B6361"/>
                </a:solidFill>
                <a:latin typeface="Open Sauce"/>
                <a:ea typeface="Open Sauce"/>
                <a:cs typeface="Open Sauce"/>
                <a:sym typeface="Open Sauce"/>
              </a:rPr>
              <a:t>Course: IST 718</a:t>
            </a:r>
          </a:p>
          <a:p>
            <a:pPr algn="l">
              <a:lnSpc>
                <a:spcPts val="2239"/>
              </a:lnSpc>
              <a:spcBef>
                <a:spcPct val="0"/>
              </a:spcBef>
            </a:pPr>
            <a:r>
              <a:rPr lang="en-US" sz="1599" spc="-47" dirty="0">
                <a:solidFill>
                  <a:srgbClr val="6B6361"/>
                </a:solidFill>
                <a:latin typeface="Open Sauce"/>
                <a:ea typeface="Open Sauce"/>
                <a:cs typeface="Open Sauce"/>
                <a:sym typeface="Open Sauce"/>
              </a:rPr>
              <a:t>Group 6</a:t>
            </a:r>
          </a:p>
        </p:txBody>
      </p:sp>
      <p:sp>
        <p:nvSpPr>
          <p:cNvPr id="17" name="TextBox 17"/>
          <p:cNvSpPr txBox="1"/>
          <p:nvPr/>
        </p:nvSpPr>
        <p:spPr>
          <a:xfrm>
            <a:off x="15123276" y="8984615"/>
            <a:ext cx="2136024" cy="828945"/>
          </a:xfrm>
          <a:prstGeom prst="rect">
            <a:avLst/>
          </a:prstGeom>
        </p:spPr>
        <p:txBody>
          <a:bodyPr lIns="0" tIns="0" rIns="0" bIns="0" rtlCol="0" anchor="t">
            <a:spAutoFit/>
          </a:bodyPr>
          <a:lstStyle/>
          <a:p>
            <a:pPr algn="r">
              <a:lnSpc>
                <a:spcPts val="2239"/>
              </a:lnSpc>
              <a:spcBef>
                <a:spcPct val="0"/>
              </a:spcBef>
            </a:pPr>
            <a:r>
              <a:rPr lang="en-US" b="1" spc="-47" dirty="0">
                <a:solidFill>
                  <a:srgbClr val="EEEAE5"/>
                </a:solidFill>
                <a:latin typeface="Open Sauce"/>
                <a:ea typeface="Open Sauce"/>
                <a:cs typeface="Open Sauce"/>
                <a:sym typeface="Open Sauce"/>
              </a:rPr>
              <a:t>Kelly Arseneau</a:t>
            </a:r>
          </a:p>
          <a:p>
            <a:pPr algn="r">
              <a:lnSpc>
                <a:spcPts val="2239"/>
              </a:lnSpc>
              <a:spcBef>
                <a:spcPct val="0"/>
              </a:spcBef>
            </a:pPr>
            <a:r>
              <a:rPr lang="en-US" b="1" spc="-47" dirty="0">
                <a:solidFill>
                  <a:srgbClr val="EEEAE5"/>
                </a:solidFill>
                <a:latin typeface="Open Sauce"/>
                <a:ea typeface="Open Sauce"/>
                <a:cs typeface="Open Sauce"/>
                <a:sym typeface="Open Sauce"/>
              </a:rPr>
              <a:t>Ryan Brown</a:t>
            </a:r>
          </a:p>
          <a:p>
            <a:pPr algn="r">
              <a:lnSpc>
                <a:spcPts val="2239"/>
              </a:lnSpc>
              <a:spcBef>
                <a:spcPct val="0"/>
              </a:spcBef>
            </a:pPr>
            <a:r>
              <a:rPr lang="en-US" b="1" spc="-47" dirty="0">
                <a:solidFill>
                  <a:srgbClr val="EEEAE5"/>
                </a:solidFill>
                <a:latin typeface="Open Sauce"/>
                <a:ea typeface="Open Sauce"/>
                <a:cs typeface="Open Sauce"/>
                <a:sym typeface="Open Sauce"/>
              </a:rPr>
              <a:t>Kevin Hansen</a:t>
            </a:r>
          </a:p>
        </p:txBody>
      </p:sp>
      <p:sp>
        <p:nvSpPr>
          <p:cNvPr id="7" name="Freeform 3">
            <a:extLst>
              <a:ext uri="{FF2B5EF4-FFF2-40B4-BE49-F238E27FC236}">
                <a16:creationId xmlns:a16="http://schemas.microsoft.com/office/drawing/2014/main" id="{7F9B1249-0175-A285-71A8-09077819D9EB}"/>
              </a:ext>
            </a:extLst>
          </p:cNvPr>
          <p:cNvSpPr/>
          <p:nvPr/>
        </p:nvSpPr>
        <p:spPr>
          <a:xfrm>
            <a:off x="399802" y="7124700"/>
            <a:ext cx="6153398" cy="609600"/>
          </a:xfrm>
          <a:custGeom>
            <a:avLst/>
            <a:gdLst/>
            <a:ahLst/>
            <a:cxnLst/>
            <a:rect l="l" t="t" r="r" b="b"/>
            <a:pathLst>
              <a:path w="1434794" h="534951">
                <a:moveTo>
                  <a:pt x="0" y="0"/>
                </a:moveTo>
                <a:lnTo>
                  <a:pt x="1434794" y="0"/>
                </a:lnTo>
                <a:lnTo>
                  <a:pt x="1434794" y="534951"/>
                </a:lnTo>
                <a:lnTo>
                  <a:pt x="0" y="534951"/>
                </a:lnTo>
                <a:close/>
              </a:path>
            </a:pathLst>
          </a:custGeom>
          <a:solidFill>
            <a:srgbClr val="AAA39D"/>
          </a:solidFill>
        </p:spPr>
        <p:txBody>
          <a:bodyPr/>
          <a:lstStyle/>
          <a:p>
            <a:r>
              <a:rPr lang="en-US" sz="2400" dirty="0">
                <a:solidFill>
                  <a:srgbClr val="EFEBE5"/>
                </a:solidFill>
                <a:effectLst>
                  <a:outerShdw blurRad="38100" dist="38100" dir="2700000" algn="tl">
                    <a:srgbClr val="000000">
                      <a:alpha val="43137"/>
                    </a:srgbClr>
                  </a:outerShdw>
                </a:effectLst>
                <a:latin typeface="Helvetica World" panose="020B0604020202020204" charset="-128"/>
                <a:ea typeface="Helvetica World" panose="020B0604020202020204" charset="-128"/>
                <a:cs typeface="Helvetica World" panose="020B0604020202020204" charset="-128"/>
              </a:rPr>
              <a:t>Predicting Real Estate Prices Using </a:t>
            </a:r>
            <a:r>
              <a:rPr lang="en-US" sz="2400" dirty="0" err="1">
                <a:solidFill>
                  <a:srgbClr val="EFEBE5"/>
                </a:solidFill>
                <a:effectLst>
                  <a:outerShdw blurRad="38100" dist="38100" dir="2700000" algn="tl">
                    <a:srgbClr val="000000">
                      <a:alpha val="43137"/>
                    </a:srgbClr>
                  </a:outerShdw>
                </a:effectLst>
                <a:latin typeface="Helvetica World" panose="020B0604020202020204" charset="-128"/>
                <a:ea typeface="Helvetica World" panose="020B0604020202020204" charset="-128"/>
                <a:cs typeface="Helvetica World" panose="020B0604020202020204" charset="-128"/>
              </a:rPr>
              <a:t>PySpark</a:t>
            </a:r>
            <a:endParaRPr lang="en-US" sz="2400" dirty="0">
              <a:solidFill>
                <a:srgbClr val="EFEBE5"/>
              </a:solidFill>
              <a:effectLst>
                <a:outerShdw blurRad="38100" dist="38100" dir="2700000" algn="tl">
                  <a:srgbClr val="000000">
                    <a:alpha val="43137"/>
                  </a:srgbClr>
                </a:outerShdw>
              </a:effectLst>
              <a:latin typeface="Helvetica World" panose="020B0604020202020204" charset="-128"/>
              <a:ea typeface="Helvetica World" panose="020B0604020202020204" charset="-128"/>
              <a:cs typeface="Helvetica World" panose="020B060402020202020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B993F-1BDD-8B4E-63B8-F7EF9CF8F02F}"/>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E444DF83-8DEF-3CDA-4031-1B9CE1080FCB}"/>
              </a:ext>
            </a:extLst>
          </p:cNvPr>
          <p:cNvSpPr/>
          <p:nvPr/>
        </p:nvSpPr>
        <p:spPr>
          <a:xfrm>
            <a:off x="-93976" y="-50344"/>
            <a:ext cx="18381976" cy="10337344"/>
          </a:xfrm>
          <a:prstGeom prst="rect">
            <a:avLst/>
          </a:prstGeom>
          <a:solidFill>
            <a:srgbClr val="EFEBE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3">
            <a:extLst>
              <a:ext uri="{FF2B5EF4-FFF2-40B4-BE49-F238E27FC236}">
                <a16:creationId xmlns:a16="http://schemas.microsoft.com/office/drawing/2014/main" id="{D9264C2D-155F-9BFC-66E4-22C6A6089D1B}"/>
              </a:ext>
            </a:extLst>
          </p:cNvPr>
          <p:cNvGrpSpPr/>
          <p:nvPr/>
        </p:nvGrpSpPr>
        <p:grpSpPr>
          <a:xfrm>
            <a:off x="12840266" y="7934316"/>
            <a:ext cx="5447734" cy="2352684"/>
            <a:chOff x="0" y="0"/>
            <a:chExt cx="1434794" cy="619637"/>
          </a:xfrm>
        </p:grpSpPr>
        <p:sp>
          <p:nvSpPr>
            <p:cNvPr id="4" name="Freeform 4">
              <a:extLst>
                <a:ext uri="{FF2B5EF4-FFF2-40B4-BE49-F238E27FC236}">
                  <a16:creationId xmlns:a16="http://schemas.microsoft.com/office/drawing/2014/main" id="{C523BB65-3C1A-BB4A-19A3-1E2267FA8914}"/>
                </a:ext>
              </a:extLst>
            </p:cNvPr>
            <p:cNvSpPr/>
            <p:nvPr/>
          </p:nvSpPr>
          <p:spPr>
            <a:xfrm>
              <a:off x="0" y="0"/>
              <a:ext cx="1434794" cy="619637"/>
            </a:xfrm>
            <a:custGeom>
              <a:avLst/>
              <a:gdLst/>
              <a:ahLst/>
              <a:cxnLst/>
              <a:rect l="l" t="t" r="r" b="b"/>
              <a:pathLst>
                <a:path w="1434794" h="619637">
                  <a:moveTo>
                    <a:pt x="0" y="0"/>
                  </a:moveTo>
                  <a:lnTo>
                    <a:pt x="1434794" y="0"/>
                  </a:lnTo>
                  <a:lnTo>
                    <a:pt x="1434794" y="619637"/>
                  </a:lnTo>
                  <a:lnTo>
                    <a:pt x="0" y="619637"/>
                  </a:lnTo>
                  <a:close/>
                </a:path>
              </a:pathLst>
            </a:custGeom>
            <a:solidFill>
              <a:srgbClr val="AAA39D"/>
            </a:solidFill>
          </p:spPr>
          <p:txBody>
            <a:bodyPr/>
            <a:lstStyle/>
            <a:p>
              <a:endParaRPr lang="en-US"/>
            </a:p>
          </p:txBody>
        </p:sp>
        <p:sp>
          <p:nvSpPr>
            <p:cNvPr id="5" name="TextBox 5">
              <a:extLst>
                <a:ext uri="{FF2B5EF4-FFF2-40B4-BE49-F238E27FC236}">
                  <a16:creationId xmlns:a16="http://schemas.microsoft.com/office/drawing/2014/main" id="{F6D91523-4DCC-9AD8-F5F0-BA37222F0994}"/>
                </a:ext>
              </a:extLst>
            </p:cNvPr>
            <p:cNvSpPr txBox="1"/>
            <p:nvPr/>
          </p:nvSpPr>
          <p:spPr>
            <a:xfrm>
              <a:off x="0" y="-38100"/>
              <a:ext cx="1434794" cy="657737"/>
            </a:xfrm>
            <a:prstGeom prst="rect">
              <a:avLst/>
            </a:prstGeom>
          </p:spPr>
          <p:txBody>
            <a:bodyPr lIns="50800" tIns="50800" rIns="50800" bIns="50800" rtlCol="0" anchor="ctr"/>
            <a:lstStyle/>
            <a:p>
              <a:pPr algn="ctr">
                <a:lnSpc>
                  <a:spcPts val="2239"/>
                </a:lnSpc>
              </a:pPr>
              <a:endParaRPr/>
            </a:p>
          </p:txBody>
        </p:sp>
      </p:grpSp>
      <p:grpSp>
        <p:nvGrpSpPr>
          <p:cNvPr id="6" name="Group 6">
            <a:extLst>
              <a:ext uri="{FF2B5EF4-FFF2-40B4-BE49-F238E27FC236}">
                <a16:creationId xmlns:a16="http://schemas.microsoft.com/office/drawing/2014/main" id="{27D5381E-1CB5-C472-5C74-596DC25FEDB9}"/>
              </a:ext>
            </a:extLst>
          </p:cNvPr>
          <p:cNvGrpSpPr/>
          <p:nvPr/>
        </p:nvGrpSpPr>
        <p:grpSpPr>
          <a:xfrm>
            <a:off x="-93976" y="4990713"/>
            <a:ext cx="18381976" cy="5461319"/>
            <a:chOff x="0" y="-38100"/>
            <a:chExt cx="5030401" cy="1277373"/>
          </a:xfrm>
        </p:grpSpPr>
        <p:sp>
          <p:nvSpPr>
            <p:cNvPr id="7" name="Freeform 7">
              <a:extLst>
                <a:ext uri="{FF2B5EF4-FFF2-40B4-BE49-F238E27FC236}">
                  <a16:creationId xmlns:a16="http://schemas.microsoft.com/office/drawing/2014/main" id="{594700F8-B9AF-BA10-931D-DBC054A75373}"/>
                </a:ext>
              </a:extLst>
            </p:cNvPr>
            <p:cNvSpPr/>
            <p:nvPr/>
          </p:nvSpPr>
          <p:spPr>
            <a:xfrm>
              <a:off x="0" y="0"/>
              <a:ext cx="5030401" cy="1239273"/>
            </a:xfrm>
            <a:custGeom>
              <a:avLst/>
              <a:gdLst/>
              <a:ahLst/>
              <a:cxnLst/>
              <a:rect l="l" t="t" r="r" b="b"/>
              <a:pathLst>
                <a:path w="4890068" h="1239274">
                  <a:moveTo>
                    <a:pt x="0" y="0"/>
                  </a:moveTo>
                  <a:lnTo>
                    <a:pt x="4890068" y="0"/>
                  </a:lnTo>
                  <a:lnTo>
                    <a:pt x="4890068" y="1239274"/>
                  </a:lnTo>
                  <a:lnTo>
                    <a:pt x="0" y="1239274"/>
                  </a:lnTo>
                  <a:close/>
                </a:path>
              </a:pathLst>
            </a:custGeom>
            <a:solidFill>
              <a:srgbClr val="6B6361"/>
            </a:solidFill>
          </p:spPr>
          <p:txBody>
            <a:bodyPr/>
            <a:lstStyle/>
            <a:p>
              <a:endParaRPr lang="en-US"/>
            </a:p>
          </p:txBody>
        </p:sp>
        <p:sp>
          <p:nvSpPr>
            <p:cNvPr id="8" name="TextBox 8">
              <a:extLst>
                <a:ext uri="{FF2B5EF4-FFF2-40B4-BE49-F238E27FC236}">
                  <a16:creationId xmlns:a16="http://schemas.microsoft.com/office/drawing/2014/main" id="{CEC67153-A82E-A2BF-3264-D2D009D10ADE}"/>
                </a:ext>
              </a:extLst>
            </p:cNvPr>
            <p:cNvSpPr txBox="1"/>
            <p:nvPr/>
          </p:nvSpPr>
          <p:spPr>
            <a:xfrm>
              <a:off x="0" y="-38100"/>
              <a:ext cx="4890068" cy="1277373"/>
            </a:xfrm>
            <a:prstGeom prst="rect">
              <a:avLst/>
            </a:prstGeom>
          </p:spPr>
          <p:txBody>
            <a:bodyPr lIns="50800" tIns="50800" rIns="50800" bIns="50800" rtlCol="0" anchor="ctr"/>
            <a:lstStyle/>
            <a:p>
              <a:pPr algn="ctr">
                <a:lnSpc>
                  <a:spcPts val="2239"/>
                </a:lnSpc>
              </a:pPr>
              <a:endParaRPr/>
            </a:p>
          </p:txBody>
        </p:sp>
      </p:grpSp>
      <p:sp>
        <p:nvSpPr>
          <p:cNvPr id="14" name="TextBox 14">
            <a:extLst>
              <a:ext uri="{FF2B5EF4-FFF2-40B4-BE49-F238E27FC236}">
                <a16:creationId xmlns:a16="http://schemas.microsoft.com/office/drawing/2014/main" id="{B7572280-DC93-202C-65AF-DB4E6DC1E538}"/>
              </a:ext>
            </a:extLst>
          </p:cNvPr>
          <p:cNvSpPr txBox="1"/>
          <p:nvPr/>
        </p:nvSpPr>
        <p:spPr>
          <a:xfrm>
            <a:off x="434307" y="645881"/>
            <a:ext cx="11487151" cy="1859933"/>
          </a:xfrm>
          <a:prstGeom prst="rect">
            <a:avLst/>
          </a:prstGeom>
        </p:spPr>
        <p:txBody>
          <a:bodyPr wrap="square" lIns="0" tIns="0" rIns="0" bIns="0" rtlCol="0" anchor="t">
            <a:spAutoFit/>
          </a:bodyPr>
          <a:lstStyle/>
          <a:p>
            <a:pPr algn="l">
              <a:lnSpc>
                <a:spcPts val="6863"/>
              </a:lnSpc>
            </a:pPr>
            <a:r>
              <a:rPr lang="en-US" sz="8799" spc="-554" dirty="0">
                <a:solidFill>
                  <a:srgbClr val="6B6361"/>
                </a:solidFill>
                <a:latin typeface="Helvetica World"/>
                <a:ea typeface="Helvetica World"/>
                <a:cs typeface="Helvetica World"/>
                <a:sym typeface="Helvetica World"/>
              </a:rPr>
              <a:t>Gradient Boosting Trees Model</a:t>
            </a:r>
          </a:p>
        </p:txBody>
      </p:sp>
      <p:sp>
        <p:nvSpPr>
          <p:cNvPr id="22" name="TextBox 19">
            <a:extLst>
              <a:ext uri="{FF2B5EF4-FFF2-40B4-BE49-F238E27FC236}">
                <a16:creationId xmlns:a16="http://schemas.microsoft.com/office/drawing/2014/main" id="{55CB6F00-6DF5-27C3-1538-1C650D1065BB}"/>
              </a:ext>
            </a:extLst>
          </p:cNvPr>
          <p:cNvSpPr txBox="1"/>
          <p:nvPr/>
        </p:nvSpPr>
        <p:spPr>
          <a:xfrm>
            <a:off x="1981200" y="5445487"/>
            <a:ext cx="4100741" cy="542071"/>
          </a:xfrm>
          <a:prstGeom prst="rect">
            <a:avLst/>
          </a:prstGeom>
        </p:spPr>
        <p:txBody>
          <a:bodyPr wrap="square" lIns="0" tIns="0" rIns="0" bIns="0" rtlCol="0" anchor="t">
            <a:spAutoFit/>
          </a:bodyPr>
          <a:lstStyle/>
          <a:p>
            <a:pPr algn="l">
              <a:lnSpc>
                <a:spcPts val="2079"/>
              </a:lnSpc>
            </a:pPr>
            <a:r>
              <a:rPr lang="en-US" sz="2000" b="1" spc="-47" dirty="0">
                <a:solidFill>
                  <a:srgbClr val="EEEAE5"/>
                </a:solidFill>
                <a:latin typeface="Open Sauce Bold"/>
              </a:rPr>
              <a:t>Model Performance</a:t>
            </a:r>
          </a:p>
          <a:p>
            <a:pPr algn="l">
              <a:lnSpc>
                <a:spcPts val="2079"/>
              </a:lnSpc>
            </a:pPr>
            <a:endParaRPr lang="en-US" sz="2000" b="1" spc="-47" dirty="0">
              <a:solidFill>
                <a:srgbClr val="EEEAE5"/>
              </a:solidFill>
              <a:latin typeface="Open Sauce Bold"/>
              <a:ea typeface="Open Sauce Bold"/>
              <a:cs typeface="Open Sauce Bold"/>
              <a:sym typeface="Open Sauce Bold"/>
            </a:endParaRPr>
          </a:p>
        </p:txBody>
      </p:sp>
      <p:sp>
        <p:nvSpPr>
          <p:cNvPr id="9" name="TextBox 8">
            <a:extLst>
              <a:ext uri="{FF2B5EF4-FFF2-40B4-BE49-F238E27FC236}">
                <a16:creationId xmlns:a16="http://schemas.microsoft.com/office/drawing/2014/main" id="{3C0D63E6-C4B0-8C26-5A16-126F1F2EB1A4}"/>
              </a:ext>
            </a:extLst>
          </p:cNvPr>
          <p:cNvSpPr txBox="1"/>
          <p:nvPr/>
        </p:nvSpPr>
        <p:spPr>
          <a:xfrm>
            <a:off x="242659" y="2414997"/>
            <a:ext cx="11163449" cy="2817631"/>
          </a:xfrm>
          <a:prstGeom prst="rect">
            <a:avLst/>
          </a:prstGeom>
          <a:noFill/>
        </p:spPr>
        <p:txBody>
          <a:bodyPr wrap="square" rtlCol="0">
            <a:spAutoFit/>
          </a:bodyPr>
          <a:lstStyle/>
          <a:p>
            <a:pPr algn="l">
              <a:lnSpc>
                <a:spcPct val="150000"/>
              </a:lnSpc>
            </a:pPr>
            <a:r>
              <a:rPr lang="en-US" sz="2000" spc="-47" dirty="0">
                <a:latin typeface="Helvetica" pitchFamily="2" charset="0"/>
              </a:rPr>
              <a:t>A Gradient Boosting Trees (GBT) model is an advanced machine learning algorithm utilized for both classification and regression tasks. It leverages the strengths of decision trees and ensemble learning to produce highly accurate predictions. The model works by iteratively constructing decision trees, with each new tree aiming to correct the errors of the preceding one. The predictions from all trees are then combined to generate the final output. This approach enhances predictive performance by reducing bias and variance.</a:t>
            </a:r>
            <a:endParaRPr lang="en-US" sz="2000" spc="-47" dirty="0">
              <a:latin typeface="Helvetica" pitchFamily="2" charset="0"/>
              <a:sym typeface="Open Sauce"/>
            </a:endParaRPr>
          </a:p>
        </p:txBody>
      </p:sp>
      <p:sp>
        <p:nvSpPr>
          <p:cNvPr id="12" name="TextBox 11">
            <a:extLst>
              <a:ext uri="{FF2B5EF4-FFF2-40B4-BE49-F238E27FC236}">
                <a16:creationId xmlns:a16="http://schemas.microsoft.com/office/drawing/2014/main" id="{975160BE-0A12-F6A6-9B06-9D40B5BD084C}"/>
              </a:ext>
            </a:extLst>
          </p:cNvPr>
          <p:cNvSpPr txBox="1"/>
          <p:nvPr/>
        </p:nvSpPr>
        <p:spPr>
          <a:xfrm>
            <a:off x="279729" y="6016604"/>
            <a:ext cx="6816692" cy="39685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700" b="1" spc="-47" dirty="0">
                <a:solidFill>
                  <a:srgbClr val="EEEAE5"/>
                </a:solidFill>
                <a:latin typeface="Open Sauce"/>
              </a:rPr>
              <a:t>Train </a:t>
            </a:r>
            <a:r>
              <a:rPr lang="en-US" sz="1700" spc="-47" dirty="0">
                <a:solidFill>
                  <a:srgbClr val="EEEAE5"/>
                </a:solidFill>
                <a:latin typeface="Open Sauce"/>
              </a:rPr>
              <a:t>R²: 0.7465 (explains 74.7% of variance in training data)</a:t>
            </a:r>
          </a:p>
          <a:p>
            <a:pPr marL="285750" indent="-285750">
              <a:lnSpc>
                <a:spcPct val="150000"/>
              </a:lnSpc>
              <a:buFont typeface="Arial" panose="020B0604020202020204" pitchFamily="34" charset="0"/>
              <a:buChar char="•"/>
            </a:pPr>
            <a:r>
              <a:rPr lang="en-US" sz="1700" b="1" spc="-47" dirty="0">
                <a:solidFill>
                  <a:srgbClr val="EEEAE5"/>
                </a:solidFill>
                <a:latin typeface="Open Sauce"/>
              </a:rPr>
              <a:t>Test</a:t>
            </a:r>
            <a:r>
              <a:rPr lang="en-US" sz="1700" spc="-47" dirty="0">
                <a:solidFill>
                  <a:srgbClr val="EEEAE5"/>
                </a:solidFill>
                <a:latin typeface="Open Sauce"/>
              </a:rPr>
              <a:t> R²: 0.7076 (explains 70.8% of variance in testing data)</a:t>
            </a:r>
          </a:p>
          <a:p>
            <a:pPr marL="285750" indent="-285750">
              <a:lnSpc>
                <a:spcPct val="150000"/>
              </a:lnSpc>
              <a:buFont typeface="Arial" panose="020B0604020202020204" pitchFamily="34" charset="0"/>
              <a:buChar char="•"/>
            </a:pPr>
            <a:r>
              <a:rPr lang="en-US" sz="1700" b="1" spc="-47" dirty="0">
                <a:solidFill>
                  <a:srgbClr val="EEEAE5"/>
                </a:solidFill>
                <a:latin typeface="Open Sauce"/>
              </a:rPr>
              <a:t>Mean Absolute Error (MAE):</a:t>
            </a:r>
          </a:p>
          <a:p>
            <a:pPr marL="742950" lvl="1" indent="-285750">
              <a:lnSpc>
                <a:spcPct val="150000"/>
              </a:lnSpc>
              <a:buFont typeface="Arial" panose="020B0604020202020204" pitchFamily="34" charset="0"/>
              <a:buChar char="•"/>
            </a:pPr>
            <a:r>
              <a:rPr lang="en-US" sz="1700" spc="-47" dirty="0">
                <a:solidFill>
                  <a:srgbClr val="EEEAE5"/>
                </a:solidFill>
                <a:latin typeface="Open Sauce"/>
              </a:rPr>
              <a:t>Training: $80,347.01</a:t>
            </a:r>
          </a:p>
          <a:p>
            <a:pPr marL="742950" lvl="1" indent="-285750">
              <a:lnSpc>
                <a:spcPct val="150000"/>
              </a:lnSpc>
              <a:buFont typeface="Arial" panose="020B0604020202020204" pitchFamily="34" charset="0"/>
              <a:buChar char="•"/>
            </a:pPr>
            <a:r>
              <a:rPr lang="en-US" sz="1700" spc="-47" dirty="0">
                <a:solidFill>
                  <a:srgbClr val="EEEAE5"/>
                </a:solidFill>
                <a:latin typeface="Open Sauce"/>
              </a:rPr>
              <a:t>Testing: $85,965.94</a:t>
            </a:r>
          </a:p>
          <a:p>
            <a:pPr marL="285750" indent="-285750">
              <a:lnSpc>
                <a:spcPct val="150000"/>
              </a:lnSpc>
              <a:buFont typeface="Arial" panose="020B0604020202020204" pitchFamily="34" charset="0"/>
              <a:buChar char="•"/>
            </a:pPr>
            <a:r>
              <a:rPr lang="en-US" sz="1700" b="1" spc="-47" dirty="0">
                <a:solidFill>
                  <a:srgbClr val="EEEAE5"/>
                </a:solidFill>
                <a:latin typeface="Open Sauce"/>
              </a:rPr>
              <a:t>Root Mean Square Error (RMSE):</a:t>
            </a:r>
          </a:p>
          <a:p>
            <a:pPr marL="742950" lvl="1" indent="-285750">
              <a:lnSpc>
                <a:spcPct val="150000"/>
              </a:lnSpc>
              <a:buFont typeface="Arial" panose="020B0604020202020204" pitchFamily="34" charset="0"/>
              <a:buChar char="•"/>
            </a:pPr>
            <a:r>
              <a:rPr lang="en-US" sz="1700" spc="-47" dirty="0">
                <a:solidFill>
                  <a:srgbClr val="EEEAE5"/>
                </a:solidFill>
                <a:latin typeface="Open Sauce"/>
              </a:rPr>
              <a:t>Training: $120,266.90</a:t>
            </a:r>
          </a:p>
          <a:p>
            <a:pPr marL="742950" lvl="1" indent="-285750">
              <a:lnSpc>
                <a:spcPct val="150000"/>
              </a:lnSpc>
              <a:buFont typeface="Arial" panose="020B0604020202020204" pitchFamily="34" charset="0"/>
              <a:buChar char="•"/>
            </a:pPr>
            <a:r>
              <a:rPr lang="en-US" sz="1700" spc="-47" dirty="0">
                <a:solidFill>
                  <a:srgbClr val="EEEAE5"/>
                </a:solidFill>
                <a:latin typeface="Open Sauce"/>
              </a:rPr>
              <a:t>Testing: $130,029.94</a:t>
            </a:r>
          </a:p>
          <a:p>
            <a:pPr marL="285750" indent="-285750">
              <a:lnSpc>
                <a:spcPct val="150000"/>
              </a:lnSpc>
              <a:buFont typeface="Arial" panose="020B0604020202020204" pitchFamily="34" charset="0"/>
              <a:buChar char="•"/>
            </a:pPr>
            <a:r>
              <a:rPr lang="en-US" sz="1700" b="1" spc="-47" dirty="0">
                <a:solidFill>
                  <a:srgbClr val="EEEAE5"/>
                </a:solidFill>
                <a:latin typeface="Open Sauce"/>
              </a:rPr>
              <a:t>Conclusion: </a:t>
            </a:r>
            <a:r>
              <a:rPr lang="en-US" sz="1700" spc="-47" dirty="0">
                <a:solidFill>
                  <a:srgbClr val="EEEAE5"/>
                </a:solidFill>
                <a:latin typeface="Open Sauce"/>
              </a:rPr>
              <a:t>Demonstrates moderately strong performance in predicting housing prices</a:t>
            </a:r>
          </a:p>
        </p:txBody>
      </p:sp>
      <p:pic>
        <p:nvPicPr>
          <p:cNvPr id="7170" name="Picture 2">
            <a:extLst>
              <a:ext uri="{FF2B5EF4-FFF2-40B4-BE49-F238E27FC236}">
                <a16:creationId xmlns:a16="http://schemas.microsoft.com/office/drawing/2014/main" id="{124F7AF4-137D-525C-7837-F1F3F8E4F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4643" y="51660"/>
            <a:ext cx="6449178" cy="508239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B907547-5D46-B929-30FE-360EFC1A9CE9}"/>
              </a:ext>
            </a:extLst>
          </p:cNvPr>
          <p:cNvSpPr txBox="1"/>
          <p:nvPr/>
        </p:nvSpPr>
        <p:spPr>
          <a:xfrm>
            <a:off x="10744200" y="5562693"/>
            <a:ext cx="5694718" cy="4753353"/>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1700" spc="-47">
                <a:solidFill>
                  <a:srgbClr val="EEEAE5"/>
                </a:solidFill>
                <a:latin typeface="Open Sauce"/>
              </a:defRPr>
            </a:lvl1pPr>
            <a:lvl2pPr marL="742950" lvl="1" indent="-285750">
              <a:lnSpc>
                <a:spcPct val="150000"/>
              </a:lnSpc>
              <a:buFont typeface="Arial" panose="020B0604020202020204" pitchFamily="34" charset="0"/>
              <a:buChar char="•"/>
              <a:defRPr sz="1700" spc="-47">
                <a:solidFill>
                  <a:srgbClr val="EEEAE5"/>
                </a:solidFill>
                <a:latin typeface="Open Sauce"/>
              </a:defRPr>
            </a:lvl2pPr>
          </a:lstStyle>
          <a:p>
            <a:r>
              <a:rPr lang="en-US" b="1" dirty="0"/>
              <a:t>Strengths</a:t>
            </a:r>
            <a:r>
              <a:rPr lang="en-US" dirty="0"/>
              <a:t>:</a:t>
            </a:r>
          </a:p>
          <a:p>
            <a:pPr lvl="1"/>
            <a:r>
              <a:rPr lang="en-US" dirty="0"/>
              <a:t>Excels in generalizing for mid-priced homes</a:t>
            </a:r>
          </a:p>
          <a:p>
            <a:pPr lvl="1"/>
            <a:r>
              <a:rPr lang="en-US" dirty="0"/>
              <a:t>Effective for trend analysis</a:t>
            </a:r>
          </a:p>
          <a:p>
            <a:r>
              <a:rPr lang="en-US" b="1" dirty="0"/>
              <a:t>Challenges:</a:t>
            </a:r>
          </a:p>
          <a:p>
            <a:pPr lvl="1"/>
            <a:r>
              <a:rPr lang="en-US" dirty="0"/>
              <a:t>Struggles with high-priced properties due to heteroscedasticity</a:t>
            </a:r>
          </a:p>
          <a:p>
            <a:r>
              <a:rPr lang="en-US" b="1" dirty="0"/>
              <a:t>Potential Enhancements:</a:t>
            </a:r>
          </a:p>
          <a:p>
            <a:pPr lvl="1"/>
            <a:r>
              <a:rPr lang="en-US" dirty="0"/>
              <a:t>Add features like location types, luxury indicators, or regional models</a:t>
            </a:r>
          </a:p>
          <a:p>
            <a:pPr lvl="1"/>
            <a:r>
              <a:rPr lang="en-US" dirty="0"/>
              <a:t>Consider advanced techniques such as </a:t>
            </a:r>
            <a:r>
              <a:rPr lang="en-US" dirty="0" err="1"/>
              <a:t>XGBoost</a:t>
            </a:r>
            <a:r>
              <a:rPr lang="en-US" dirty="0"/>
              <a:t> for improved precision on luxury homes</a:t>
            </a:r>
          </a:p>
        </p:txBody>
      </p:sp>
      <p:sp>
        <p:nvSpPr>
          <p:cNvPr id="27" name="TextBox 26">
            <a:extLst>
              <a:ext uri="{FF2B5EF4-FFF2-40B4-BE49-F238E27FC236}">
                <a16:creationId xmlns:a16="http://schemas.microsoft.com/office/drawing/2014/main" id="{1A4B6E1D-60F4-7275-A04C-E148EFA724CD}"/>
              </a:ext>
            </a:extLst>
          </p:cNvPr>
          <p:cNvSpPr txBox="1"/>
          <p:nvPr/>
        </p:nvSpPr>
        <p:spPr>
          <a:xfrm>
            <a:off x="13642440" y="5302088"/>
            <a:ext cx="4281818" cy="269304"/>
          </a:xfrm>
          <a:prstGeom prst="rect">
            <a:avLst/>
          </a:prstGeom>
        </p:spPr>
        <p:txBody>
          <a:bodyPr wrap="square" lIns="0" tIns="0" rIns="0" bIns="0" rtlCol="0" anchor="t">
            <a:spAutoFit/>
          </a:bodyPr>
          <a:lstStyle>
            <a:defPPr>
              <a:defRPr lang="en-US"/>
            </a:defPPr>
            <a:lvl1pPr>
              <a:lnSpc>
                <a:spcPts val="2079"/>
              </a:lnSpc>
              <a:defRPr sz="2400" b="1" spc="-47">
                <a:solidFill>
                  <a:srgbClr val="EEEAE5"/>
                </a:solidFill>
                <a:latin typeface="Open Sauce Bold"/>
              </a:defRPr>
            </a:lvl1pPr>
          </a:lstStyle>
          <a:p>
            <a:r>
              <a:rPr lang="en-US" sz="2000" dirty="0"/>
              <a:t> Improvement Opportunities</a:t>
            </a:r>
          </a:p>
        </p:txBody>
      </p:sp>
    </p:spTree>
    <p:extLst>
      <p:ext uri="{BB962C8B-B14F-4D97-AF65-F5344CB8AC3E}">
        <p14:creationId xmlns:p14="http://schemas.microsoft.com/office/powerpoint/2010/main" val="2907407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B717C-5F80-3EF0-FFAF-47CC24FB93E9}"/>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9CD7807B-DDA2-2A16-011F-46C26E062E81}"/>
              </a:ext>
            </a:extLst>
          </p:cNvPr>
          <p:cNvSpPr/>
          <p:nvPr/>
        </p:nvSpPr>
        <p:spPr>
          <a:xfrm>
            <a:off x="-162697" y="-197517"/>
            <a:ext cx="18381976" cy="10337344"/>
          </a:xfrm>
          <a:prstGeom prst="rect">
            <a:avLst/>
          </a:prstGeom>
          <a:solidFill>
            <a:srgbClr val="EFEBE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3">
            <a:extLst>
              <a:ext uri="{FF2B5EF4-FFF2-40B4-BE49-F238E27FC236}">
                <a16:creationId xmlns:a16="http://schemas.microsoft.com/office/drawing/2014/main" id="{D3371950-5016-ACC4-2F59-492AAC0C5E35}"/>
              </a:ext>
            </a:extLst>
          </p:cNvPr>
          <p:cNvGrpSpPr/>
          <p:nvPr/>
        </p:nvGrpSpPr>
        <p:grpSpPr>
          <a:xfrm>
            <a:off x="12840266" y="7934316"/>
            <a:ext cx="5447734" cy="2352684"/>
            <a:chOff x="0" y="0"/>
            <a:chExt cx="1434794" cy="619637"/>
          </a:xfrm>
        </p:grpSpPr>
        <p:sp>
          <p:nvSpPr>
            <p:cNvPr id="4" name="Freeform 4">
              <a:extLst>
                <a:ext uri="{FF2B5EF4-FFF2-40B4-BE49-F238E27FC236}">
                  <a16:creationId xmlns:a16="http://schemas.microsoft.com/office/drawing/2014/main" id="{828F8B07-E28A-3128-5915-12711280F716}"/>
                </a:ext>
              </a:extLst>
            </p:cNvPr>
            <p:cNvSpPr/>
            <p:nvPr/>
          </p:nvSpPr>
          <p:spPr>
            <a:xfrm>
              <a:off x="0" y="0"/>
              <a:ext cx="1434794" cy="619637"/>
            </a:xfrm>
            <a:custGeom>
              <a:avLst/>
              <a:gdLst/>
              <a:ahLst/>
              <a:cxnLst/>
              <a:rect l="l" t="t" r="r" b="b"/>
              <a:pathLst>
                <a:path w="1434794" h="619637">
                  <a:moveTo>
                    <a:pt x="0" y="0"/>
                  </a:moveTo>
                  <a:lnTo>
                    <a:pt x="1434794" y="0"/>
                  </a:lnTo>
                  <a:lnTo>
                    <a:pt x="1434794" y="619637"/>
                  </a:lnTo>
                  <a:lnTo>
                    <a:pt x="0" y="619637"/>
                  </a:lnTo>
                  <a:close/>
                </a:path>
              </a:pathLst>
            </a:custGeom>
            <a:solidFill>
              <a:srgbClr val="AAA39D"/>
            </a:solidFill>
          </p:spPr>
          <p:txBody>
            <a:bodyPr/>
            <a:lstStyle/>
            <a:p>
              <a:endParaRPr lang="en-US"/>
            </a:p>
          </p:txBody>
        </p:sp>
        <p:sp>
          <p:nvSpPr>
            <p:cNvPr id="5" name="TextBox 5">
              <a:extLst>
                <a:ext uri="{FF2B5EF4-FFF2-40B4-BE49-F238E27FC236}">
                  <a16:creationId xmlns:a16="http://schemas.microsoft.com/office/drawing/2014/main" id="{3C2A899E-1FDE-05E1-B4D3-393B04892869}"/>
                </a:ext>
              </a:extLst>
            </p:cNvPr>
            <p:cNvSpPr txBox="1"/>
            <p:nvPr/>
          </p:nvSpPr>
          <p:spPr>
            <a:xfrm>
              <a:off x="0" y="-38100"/>
              <a:ext cx="1434794" cy="657737"/>
            </a:xfrm>
            <a:prstGeom prst="rect">
              <a:avLst/>
            </a:prstGeom>
          </p:spPr>
          <p:txBody>
            <a:bodyPr lIns="50800" tIns="50800" rIns="50800" bIns="50800" rtlCol="0" anchor="ctr"/>
            <a:lstStyle/>
            <a:p>
              <a:pPr algn="ctr">
                <a:lnSpc>
                  <a:spcPts val="2239"/>
                </a:lnSpc>
              </a:pPr>
              <a:endParaRPr/>
            </a:p>
          </p:txBody>
        </p:sp>
      </p:grpSp>
      <p:grpSp>
        <p:nvGrpSpPr>
          <p:cNvPr id="6" name="Group 6">
            <a:extLst>
              <a:ext uri="{FF2B5EF4-FFF2-40B4-BE49-F238E27FC236}">
                <a16:creationId xmlns:a16="http://schemas.microsoft.com/office/drawing/2014/main" id="{9EBED49E-C2CE-7AD5-6D6E-60E873CC58A8}"/>
              </a:ext>
            </a:extLst>
          </p:cNvPr>
          <p:cNvGrpSpPr/>
          <p:nvPr/>
        </p:nvGrpSpPr>
        <p:grpSpPr>
          <a:xfrm>
            <a:off x="-260250" y="4785149"/>
            <a:ext cx="18548250" cy="5461319"/>
            <a:chOff x="0" y="-38100"/>
            <a:chExt cx="5053893" cy="1277373"/>
          </a:xfrm>
        </p:grpSpPr>
        <p:sp>
          <p:nvSpPr>
            <p:cNvPr id="7" name="Freeform 7">
              <a:extLst>
                <a:ext uri="{FF2B5EF4-FFF2-40B4-BE49-F238E27FC236}">
                  <a16:creationId xmlns:a16="http://schemas.microsoft.com/office/drawing/2014/main" id="{8CE409B1-74E3-E8DA-F837-ABC3F997029C}"/>
                </a:ext>
              </a:extLst>
            </p:cNvPr>
            <p:cNvSpPr/>
            <p:nvPr/>
          </p:nvSpPr>
          <p:spPr>
            <a:xfrm>
              <a:off x="23492" y="-2548"/>
              <a:ext cx="5030401" cy="1239273"/>
            </a:xfrm>
            <a:custGeom>
              <a:avLst/>
              <a:gdLst/>
              <a:ahLst/>
              <a:cxnLst/>
              <a:rect l="l" t="t" r="r" b="b"/>
              <a:pathLst>
                <a:path w="4890068" h="1239274">
                  <a:moveTo>
                    <a:pt x="0" y="0"/>
                  </a:moveTo>
                  <a:lnTo>
                    <a:pt x="4890068" y="0"/>
                  </a:lnTo>
                  <a:lnTo>
                    <a:pt x="4890068" y="1239274"/>
                  </a:lnTo>
                  <a:lnTo>
                    <a:pt x="0" y="1239274"/>
                  </a:lnTo>
                  <a:close/>
                </a:path>
              </a:pathLst>
            </a:custGeom>
            <a:solidFill>
              <a:srgbClr val="6B6361"/>
            </a:solidFill>
          </p:spPr>
          <p:txBody>
            <a:bodyPr/>
            <a:lstStyle/>
            <a:p>
              <a:endParaRPr lang="en-US"/>
            </a:p>
          </p:txBody>
        </p:sp>
        <p:sp>
          <p:nvSpPr>
            <p:cNvPr id="8" name="TextBox 8">
              <a:extLst>
                <a:ext uri="{FF2B5EF4-FFF2-40B4-BE49-F238E27FC236}">
                  <a16:creationId xmlns:a16="http://schemas.microsoft.com/office/drawing/2014/main" id="{367D2624-CD18-B2B5-4A79-A6E4A20AC18B}"/>
                </a:ext>
              </a:extLst>
            </p:cNvPr>
            <p:cNvSpPr txBox="1"/>
            <p:nvPr/>
          </p:nvSpPr>
          <p:spPr>
            <a:xfrm>
              <a:off x="0" y="-38100"/>
              <a:ext cx="4890068" cy="1277373"/>
            </a:xfrm>
            <a:prstGeom prst="rect">
              <a:avLst/>
            </a:prstGeom>
          </p:spPr>
          <p:txBody>
            <a:bodyPr lIns="50800" tIns="50800" rIns="50800" bIns="50800" rtlCol="0" anchor="ctr"/>
            <a:lstStyle/>
            <a:p>
              <a:pPr algn="ctr">
                <a:lnSpc>
                  <a:spcPts val="2239"/>
                </a:lnSpc>
              </a:pPr>
              <a:endParaRPr/>
            </a:p>
          </p:txBody>
        </p:sp>
      </p:grpSp>
      <p:sp>
        <p:nvSpPr>
          <p:cNvPr id="14" name="TextBox 14">
            <a:extLst>
              <a:ext uri="{FF2B5EF4-FFF2-40B4-BE49-F238E27FC236}">
                <a16:creationId xmlns:a16="http://schemas.microsoft.com/office/drawing/2014/main" id="{844B1235-BA27-84B2-E46F-51045E6DAB78}"/>
              </a:ext>
            </a:extLst>
          </p:cNvPr>
          <p:cNvSpPr txBox="1"/>
          <p:nvPr/>
        </p:nvSpPr>
        <p:spPr>
          <a:xfrm>
            <a:off x="434307" y="645881"/>
            <a:ext cx="11487151" cy="947119"/>
          </a:xfrm>
          <a:prstGeom prst="rect">
            <a:avLst/>
          </a:prstGeom>
        </p:spPr>
        <p:txBody>
          <a:bodyPr wrap="square" lIns="0" tIns="0" rIns="0" bIns="0" rtlCol="0" anchor="t">
            <a:spAutoFit/>
          </a:bodyPr>
          <a:lstStyle/>
          <a:p>
            <a:pPr algn="l">
              <a:lnSpc>
                <a:spcPts val="6863"/>
              </a:lnSpc>
            </a:pPr>
            <a:r>
              <a:rPr lang="en-US" sz="8799" spc="-554" dirty="0">
                <a:solidFill>
                  <a:srgbClr val="6B6361"/>
                </a:solidFill>
                <a:latin typeface="Helvetica World"/>
                <a:ea typeface="Helvetica World"/>
                <a:cs typeface="Helvetica World"/>
                <a:sym typeface="Helvetica World"/>
              </a:rPr>
              <a:t>GBT Feature Importance</a:t>
            </a:r>
          </a:p>
        </p:txBody>
      </p:sp>
      <p:sp>
        <p:nvSpPr>
          <p:cNvPr id="9" name="TextBox 8">
            <a:extLst>
              <a:ext uri="{FF2B5EF4-FFF2-40B4-BE49-F238E27FC236}">
                <a16:creationId xmlns:a16="http://schemas.microsoft.com/office/drawing/2014/main" id="{4F9366BE-00E8-262F-3687-9C2614FA3EF8}"/>
              </a:ext>
            </a:extLst>
          </p:cNvPr>
          <p:cNvSpPr txBox="1"/>
          <p:nvPr/>
        </p:nvSpPr>
        <p:spPr>
          <a:xfrm>
            <a:off x="68721" y="1806282"/>
            <a:ext cx="11163449" cy="2805320"/>
          </a:xfrm>
          <a:prstGeom prst="rect">
            <a:avLst/>
          </a:prstGeom>
          <a:noFill/>
        </p:spPr>
        <p:txBody>
          <a:bodyPr wrap="square" rtlCol="0">
            <a:spAutoFit/>
          </a:bodyPr>
          <a:lstStyle/>
          <a:p>
            <a:pPr algn="l">
              <a:lnSpc>
                <a:spcPct val="150000"/>
              </a:lnSpc>
            </a:pPr>
            <a:r>
              <a:rPr lang="en-US" sz="2000" b="1" spc="-47" dirty="0">
                <a:effectLst>
                  <a:outerShdw blurRad="38100" dist="38100" dir="2700000" algn="tl">
                    <a:srgbClr val="000000">
                      <a:alpha val="43137"/>
                    </a:srgbClr>
                  </a:outerShdw>
                </a:effectLst>
                <a:latin typeface="Helvetica" pitchFamily="2" charset="0"/>
                <a:sym typeface="Open Sauce"/>
              </a:rPr>
              <a:t>GBT model provided ranked feature importances:</a:t>
            </a:r>
          </a:p>
          <a:p>
            <a:pPr marL="342900" indent="-342900" algn="l">
              <a:lnSpc>
                <a:spcPct val="150000"/>
              </a:lnSpc>
              <a:buFont typeface="Arial" panose="020B0604020202020204" pitchFamily="34" charset="0"/>
              <a:buChar char="•"/>
            </a:pPr>
            <a:r>
              <a:rPr lang="en-US" sz="2000" spc="-47" dirty="0" err="1">
                <a:latin typeface="Helvetica" pitchFamily="2" charset="0"/>
                <a:sym typeface="Open Sauce"/>
              </a:rPr>
              <a:t>zip_indexed</a:t>
            </a:r>
            <a:r>
              <a:rPr lang="en-US" sz="2000" spc="-47" dirty="0">
                <a:latin typeface="Helvetica" pitchFamily="2" charset="0"/>
                <a:sym typeface="Open Sauce"/>
              </a:rPr>
              <a:t>: 54.5% — reflects geographic market effects</a:t>
            </a:r>
          </a:p>
          <a:p>
            <a:pPr marL="342900" indent="-342900" algn="l">
              <a:lnSpc>
                <a:spcPct val="150000"/>
              </a:lnSpc>
              <a:buFont typeface="Arial" panose="020B0604020202020204" pitchFamily="34" charset="0"/>
              <a:buChar char="•"/>
            </a:pPr>
            <a:r>
              <a:rPr lang="en-US" sz="2000" spc="-47" dirty="0">
                <a:latin typeface="Helvetica" pitchFamily="2" charset="0"/>
                <a:sym typeface="Open Sauce"/>
              </a:rPr>
              <a:t>bath: 29.6% — bathrooms have significant pricing impact</a:t>
            </a:r>
          </a:p>
          <a:p>
            <a:pPr marL="342900" indent="-342900" algn="l">
              <a:lnSpc>
                <a:spcPct val="150000"/>
              </a:lnSpc>
              <a:buFont typeface="Arial" panose="020B0604020202020204" pitchFamily="34" charset="0"/>
              <a:buChar char="•"/>
            </a:pPr>
            <a:r>
              <a:rPr lang="en-US" sz="2000" spc="-47" dirty="0" err="1">
                <a:latin typeface="Helvetica" pitchFamily="2" charset="0"/>
                <a:sym typeface="Open Sauce"/>
              </a:rPr>
              <a:t>log_house_size</a:t>
            </a:r>
            <a:r>
              <a:rPr lang="en-US" sz="2000" spc="-47" dirty="0">
                <a:latin typeface="Helvetica" pitchFamily="2" charset="0"/>
                <a:sym typeface="Open Sauce"/>
              </a:rPr>
              <a:t>: 15.8% — larger homes correlate with higher prices</a:t>
            </a:r>
          </a:p>
          <a:p>
            <a:pPr marL="342900" indent="-342900" algn="l">
              <a:lnSpc>
                <a:spcPct val="150000"/>
              </a:lnSpc>
              <a:buFont typeface="Arial" panose="020B0604020202020204" pitchFamily="34" charset="0"/>
              <a:buChar char="•"/>
            </a:pPr>
            <a:r>
              <a:rPr lang="en-US" sz="2000" spc="-47" dirty="0">
                <a:latin typeface="Helvetica" pitchFamily="2" charset="0"/>
                <a:sym typeface="Open Sauce"/>
              </a:rPr>
              <a:t>Other features (like bed and </a:t>
            </a:r>
            <a:r>
              <a:rPr lang="en-US" sz="2000" spc="-47" dirty="0" err="1">
                <a:latin typeface="Helvetica" pitchFamily="2" charset="0"/>
                <a:sym typeface="Open Sauce"/>
              </a:rPr>
              <a:t>log_acre_lot</a:t>
            </a:r>
            <a:r>
              <a:rPr lang="en-US" sz="2000" spc="-47" dirty="0">
                <a:latin typeface="Helvetica" pitchFamily="2" charset="0"/>
                <a:sym typeface="Open Sauce"/>
              </a:rPr>
              <a:t>) had smaller influences but added marginal predictive power.</a:t>
            </a:r>
          </a:p>
        </p:txBody>
      </p:sp>
      <p:sp>
        <p:nvSpPr>
          <p:cNvPr id="16" name="TextBox 15">
            <a:extLst>
              <a:ext uri="{FF2B5EF4-FFF2-40B4-BE49-F238E27FC236}">
                <a16:creationId xmlns:a16="http://schemas.microsoft.com/office/drawing/2014/main" id="{9D5D4A8E-8C21-C2D8-B24F-8670D3329901}"/>
              </a:ext>
            </a:extLst>
          </p:cNvPr>
          <p:cNvSpPr txBox="1"/>
          <p:nvPr/>
        </p:nvSpPr>
        <p:spPr>
          <a:xfrm>
            <a:off x="152400" y="5925716"/>
            <a:ext cx="7584989" cy="3576107"/>
          </a:xfrm>
          <a:prstGeom prst="rect">
            <a:avLst/>
          </a:prstGeom>
          <a:noFill/>
        </p:spPr>
        <p:txBody>
          <a:bodyPr wrap="square">
            <a:spAutoFit/>
          </a:bodyPr>
          <a:lstStyle>
            <a:defPPr>
              <a:defRPr lang="en-US"/>
            </a:defPPr>
            <a:lvl1pPr marL="285750" indent="-285750">
              <a:buFont typeface="Arial" panose="020B0604020202020204" pitchFamily="34" charset="0"/>
              <a:buChar char="•"/>
              <a:defRPr sz="2000" spc="-47">
                <a:solidFill>
                  <a:srgbClr val="EEEAE5"/>
                </a:solidFill>
                <a:latin typeface="Open Sauce"/>
              </a:defRPr>
            </a:lvl1pPr>
            <a:lvl2pPr marL="742950" lvl="1" indent="-285750">
              <a:buFont typeface="Arial" panose="020B0604020202020204" pitchFamily="34" charset="0"/>
              <a:buChar char="•"/>
              <a:defRPr sz="2000" spc="-47">
                <a:solidFill>
                  <a:srgbClr val="EEEAE5"/>
                </a:solidFill>
                <a:latin typeface="Open Sauce"/>
              </a:defRPr>
            </a:lvl2pPr>
          </a:lstStyle>
          <a:p>
            <a:pPr>
              <a:lnSpc>
                <a:spcPct val="150000"/>
              </a:lnSpc>
            </a:pPr>
            <a:r>
              <a:rPr lang="en-US" sz="1700" b="1" dirty="0"/>
              <a:t>Effect on Errors:</a:t>
            </a:r>
          </a:p>
          <a:p>
            <a:pPr lvl="1">
              <a:lnSpc>
                <a:spcPct val="150000"/>
              </a:lnSpc>
            </a:pPr>
            <a:r>
              <a:rPr lang="en-US" sz="1700" dirty="0"/>
              <a:t>Slight reduction in RMSE and MAE</a:t>
            </a:r>
          </a:p>
          <a:p>
            <a:pPr lvl="1">
              <a:lnSpc>
                <a:spcPct val="150000"/>
              </a:lnSpc>
            </a:pPr>
            <a:r>
              <a:rPr lang="en-US" sz="1700" dirty="0"/>
              <a:t>Minimal impact on R², indicating limited influence of high-end outliers on model performance</a:t>
            </a:r>
          </a:p>
          <a:p>
            <a:pPr>
              <a:lnSpc>
                <a:spcPct val="150000"/>
              </a:lnSpc>
            </a:pPr>
            <a:r>
              <a:rPr lang="en-US" sz="1700" b="1" dirty="0"/>
              <a:t>Outcome:</a:t>
            </a:r>
          </a:p>
          <a:p>
            <a:pPr lvl="1">
              <a:lnSpc>
                <a:spcPct val="150000"/>
              </a:lnSpc>
            </a:pPr>
            <a:r>
              <a:rPr lang="en-US" sz="1700" dirty="0"/>
              <a:t>Cleaner model with maintained effectiveness on unseen data</a:t>
            </a:r>
          </a:p>
          <a:p>
            <a:pPr>
              <a:lnSpc>
                <a:spcPct val="150000"/>
              </a:lnSpc>
            </a:pPr>
            <a:r>
              <a:rPr lang="en-US" sz="1700" b="1" dirty="0"/>
              <a:t>MAPE: </a:t>
            </a:r>
            <a:r>
              <a:rPr lang="en-US" sz="1700" dirty="0"/>
              <a:t>30.58%</a:t>
            </a:r>
          </a:p>
          <a:p>
            <a:pPr lvl="1">
              <a:lnSpc>
                <a:spcPct val="150000"/>
              </a:lnSpc>
            </a:pPr>
            <a:r>
              <a:rPr lang="en-US" sz="1700" dirty="0"/>
              <a:t>Reflects reasonable trend capture, though individual price predictions can vary significantly</a:t>
            </a:r>
          </a:p>
        </p:txBody>
      </p:sp>
      <p:sp>
        <p:nvSpPr>
          <p:cNvPr id="19" name="TextBox 18">
            <a:extLst>
              <a:ext uri="{FF2B5EF4-FFF2-40B4-BE49-F238E27FC236}">
                <a16:creationId xmlns:a16="http://schemas.microsoft.com/office/drawing/2014/main" id="{F17FDFF9-DAEC-E124-A9B7-2CB6EFBCB4C5}"/>
              </a:ext>
            </a:extLst>
          </p:cNvPr>
          <p:cNvSpPr txBox="1"/>
          <p:nvPr/>
        </p:nvSpPr>
        <p:spPr>
          <a:xfrm>
            <a:off x="339415" y="5315346"/>
            <a:ext cx="6298184" cy="269304"/>
          </a:xfrm>
          <a:prstGeom prst="rect">
            <a:avLst/>
          </a:prstGeom>
        </p:spPr>
        <p:txBody>
          <a:bodyPr wrap="square" lIns="0" tIns="0" rIns="0" bIns="0" rtlCol="0" anchor="t">
            <a:spAutoFit/>
          </a:bodyPr>
          <a:lstStyle>
            <a:defPPr>
              <a:defRPr lang="en-US"/>
            </a:defPPr>
            <a:lvl1pPr>
              <a:lnSpc>
                <a:spcPts val="2079"/>
              </a:lnSpc>
              <a:defRPr sz="2400" b="1" spc="-47">
                <a:solidFill>
                  <a:srgbClr val="EEEAE5"/>
                </a:solidFill>
                <a:latin typeface="Open Sauce Bold"/>
              </a:defRPr>
            </a:lvl1pPr>
          </a:lstStyle>
          <a:p>
            <a:r>
              <a:rPr lang="en-US" sz="2000" dirty="0">
                <a:effectLst>
                  <a:outerShdw blurRad="38100" dist="38100" dir="2700000" algn="tl">
                    <a:srgbClr val="000000">
                      <a:alpha val="43137"/>
                    </a:srgbClr>
                  </a:outerShdw>
                </a:effectLst>
              </a:rPr>
              <a:t>Impact: Removing Top 1% of Home Prices</a:t>
            </a:r>
          </a:p>
        </p:txBody>
      </p:sp>
      <p:sp>
        <p:nvSpPr>
          <p:cNvPr id="25" name="TextBox 24">
            <a:extLst>
              <a:ext uri="{FF2B5EF4-FFF2-40B4-BE49-F238E27FC236}">
                <a16:creationId xmlns:a16="http://schemas.microsoft.com/office/drawing/2014/main" id="{BD0C3CEC-E3BA-1D4E-A9A5-493997508C5A}"/>
              </a:ext>
            </a:extLst>
          </p:cNvPr>
          <p:cNvSpPr txBox="1"/>
          <p:nvPr/>
        </p:nvSpPr>
        <p:spPr>
          <a:xfrm>
            <a:off x="9525000" y="6090755"/>
            <a:ext cx="8090566" cy="3576107"/>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defRPr sz="1700" spc="-47">
                <a:solidFill>
                  <a:srgbClr val="EEEAE5"/>
                </a:solidFill>
                <a:latin typeface="Open Sauce"/>
              </a:defRPr>
            </a:lvl1pPr>
            <a:lvl2pPr marL="742950" lvl="1" indent="-285750">
              <a:lnSpc>
                <a:spcPct val="150000"/>
              </a:lnSpc>
              <a:buFont typeface="Arial" panose="020B0604020202020204" pitchFamily="34" charset="0"/>
              <a:buChar char="•"/>
              <a:defRPr sz="1700" spc="-47">
                <a:solidFill>
                  <a:srgbClr val="EEEAE5"/>
                </a:solidFill>
                <a:latin typeface="Open Sauce"/>
              </a:defRPr>
            </a:lvl2pPr>
          </a:lstStyle>
          <a:p>
            <a:r>
              <a:rPr lang="en-US" b="1" dirty="0"/>
              <a:t>Strengths</a:t>
            </a:r>
            <a:r>
              <a:rPr lang="en-US" dirty="0"/>
              <a:t>:</a:t>
            </a:r>
          </a:p>
          <a:p>
            <a:pPr lvl="1"/>
            <a:r>
              <a:rPr lang="en-US" dirty="0"/>
              <a:t>Excels in generalizing for mid-priced homes</a:t>
            </a:r>
          </a:p>
          <a:p>
            <a:pPr lvl="1"/>
            <a:r>
              <a:rPr lang="en-US" dirty="0"/>
              <a:t>Effective for trend analysis</a:t>
            </a:r>
          </a:p>
          <a:p>
            <a:r>
              <a:rPr lang="en-US" b="1" dirty="0"/>
              <a:t>Challenges:</a:t>
            </a:r>
          </a:p>
          <a:p>
            <a:pPr lvl="1"/>
            <a:r>
              <a:rPr lang="en-US" dirty="0"/>
              <a:t>Struggles with high-priced properties due to heteroscedasticity</a:t>
            </a:r>
          </a:p>
          <a:p>
            <a:r>
              <a:rPr lang="en-US" b="1" dirty="0"/>
              <a:t>Potential Enhancements:</a:t>
            </a:r>
          </a:p>
          <a:p>
            <a:pPr lvl="1"/>
            <a:r>
              <a:rPr lang="en-US" dirty="0"/>
              <a:t>Add features like location types, luxury indicators, or regional models</a:t>
            </a:r>
          </a:p>
          <a:p>
            <a:pPr lvl="1"/>
            <a:r>
              <a:rPr lang="en-US" dirty="0"/>
              <a:t>Consider advanced techniques such as </a:t>
            </a:r>
            <a:r>
              <a:rPr lang="en-US" dirty="0" err="1"/>
              <a:t>XGBoost</a:t>
            </a:r>
            <a:r>
              <a:rPr lang="en-US" dirty="0"/>
              <a:t> for improved precision </a:t>
            </a:r>
          </a:p>
          <a:p>
            <a:pPr lvl="1"/>
            <a:r>
              <a:rPr lang="en-US" dirty="0"/>
              <a:t>on luxury homes</a:t>
            </a:r>
          </a:p>
        </p:txBody>
      </p:sp>
      <p:sp>
        <p:nvSpPr>
          <p:cNvPr id="27" name="TextBox 26">
            <a:extLst>
              <a:ext uri="{FF2B5EF4-FFF2-40B4-BE49-F238E27FC236}">
                <a16:creationId xmlns:a16="http://schemas.microsoft.com/office/drawing/2014/main" id="{29E05B3B-37A4-4F62-DB57-2660FFCE4A63}"/>
              </a:ext>
            </a:extLst>
          </p:cNvPr>
          <p:cNvSpPr txBox="1"/>
          <p:nvPr/>
        </p:nvSpPr>
        <p:spPr>
          <a:xfrm>
            <a:off x="9829800" y="5403210"/>
            <a:ext cx="5299152" cy="542071"/>
          </a:xfrm>
          <a:prstGeom prst="rect">
            <a:avLst/>
          </a:prstGeom>
        </p:spPr>
        <p:txBody>
          <a:bodyPr wrap="square" lIns="0" tIns="0" rIns="0" bIns="0" rtlCol="0" anchor="t">
            <a:spAutoFit/>
          </a:bodyPr>
          <a:lstStyle>
            <a:defPPr>
              <a:defRPr lang="en-US"/>
            </a:defPPr>
            <a:lvl1pPr>
              <a:lnSpc>
                <a:spcPts val="2079"/>
              </a:lnSpc>
              <a:defRPr sz="2400" b="1" spc="-47">
                <a:solidFill>
                  <a:srgbClr val="EEEAE5"/>
                </a:solidFill>
                <a:latin typeface="Open Sauce Bold"/>
              </a:defRPr>
            </a:lvl1pPr>
          </a:lstStyle>
          <a:p>
            <a:r>
              <a:rPr lang="en-US" sz="2000" dirty="0">
                <a:effectLst>
                  <a:outerShdw blurRad="38100" dist="38100" dir="2700000" algn="tl">
                    <a:srgbClr val="000000">
                      <a:alpha val="43137"/>
                    </a:srgbClr>
                  </a:outerShdw>
                </a:effectLst>
              </a:rPr>
              <a:t>Model Performance &amp; Improvement Opportunities</a:t>
            </a:r>
          </a:p>
        </p:txBody>
      </p:sp>
      <p:pic>
        <p:nvPicPr>
          <p:cNvPr id="5122" name="Picture 2">
            <a:extLst>
              <a:ext uri="{FF2B5EF4-FFF2-40B4-BE49-F238E27FC236}">
                <a16:creationId xmlns:a16="http://schemas.microsoft.com/office/drawing/2014/main" id="{29790E37-F0CA-36E1-C3A3-C355CC471F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4969" y="147172"/>
            <a:ext cx="6539768" cy="4081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179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24718-CE27-F669-772A-5B8976B456A9}"/>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13F4BD78-9070-37B1-9759-25449C4730EF}"/>
              </a:ext>
            </a:extLst>
          </p:cNvPr>
          <p:cNvSpPr/>
          <p:nvPr/>
        </p:nvSpPr>
        <p:spPr>
          <a:xfrm>
            <a:off x="-162697" y="-197517"/>
            <a:ext cx="18381976" cy="10337344"/>
          </a:xfrm>
          <a:prstGeom prst="rect">
            <a:avLst/>
          </a:prstGeom>
          <a:solidFill>
            <a:srgbClr val="EFEBE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3">
            <a:extLst>
              <a:ext uri="{FF2B5EF4-FFF2-40B4-BE49-F238E27FC236}">
                <a16:creationId xmlns:a16="http://schemas.microsoft.com/office/drawing/2014/main" id="{E1F58A0F-204B-447D-76A1-E292E1A325C4}"/>
              </a:ext>
            </a:extLst>
          </p:cNvPr>
          <p:cNvGrpSpPr/>
          <p:nvPr/>
        </p:nvGrpSpPr>
        <p:grpSpPr>
          <a:xfrm>
            <a:off x="12840266" y="7934316"/>
            <a:ext cx="5447734" cy="2352684"/>
            <a:chOff x="0" y="0"/>
            <a:chExt cx="1434794" cy="619637"/>
          </a:xfrm>
        </p:grpSpPr>
        <p:sp>
          <p:nvSpPr>
            <p:cNvPr id="4" name="Freeform 4">
              <a:extLst>
                <a:ext uri="{FF2B5EF4-FFF2-40B4-BE49-F238E27FC236}">
                  <a16:creationId xmlns:a16="http://schemas.microsoft.com/office/drawing/2014/main" id="{602E6EEA-1AF1-2157-E0C3-EEAC5BD39A22}"/>
                </a:ext>
              </a:extLst>
            </p:cNvPr>
            <p:cNvSpPr/>
            <p:nvPr/>
          </p:nvSpPr>
          <p:spPr>
            <a:xfrm>
              <a:off x="0" y="0"/>
              <a:ext cx="1434794" cy="619637"/>
            </a:xfrm>
            <a:custGeom>
              <a:avLst/>
              <a:gdLst/>
              <a:ahLst/>
              <a:cxnLst/>
              <a:rect l="l" t="t" r="r" b="b"/>
              <a:pathLst>
                <a:path w="1434794" h="619637">
                  <a:moveTo>
                    <a:pt x="0" y="0"/>
                  </a:moveTo>
                  <a:lnTo>
                    <a:pt x="1434794" y="0"/>
                  </a:lnTo>
                  <a:lnTo>
                    <a:pt x="1434794" y="619637"/>
                  </a:lnTo>
                  <a:lnTo>
                    <a:pt x="0" y="619637"/>
                  </a:lnTo>
                  <a:close/>
                </a:path>
              </a:pathLst>
            </a:custGeom>
            <a:solidFill>
              <a:srgbClr val="AAA39D"/>
            </a:solidFill>
          </p:spPr>
          <p:txBody>
            <a:bodyPr/>
            <a:lstStyle/>
            <a:p>
              <a:endParaRPr lang="en-US"/>
            </a:p>
          </p:txBody>
        </p:sp>
        <p:sp>
          <p:nvSpPr>
            <p:cNvPr id="5" name="TextBox 5">
              <a:extLst>
                <a:ext uri="{FF2B5EF4-FFF2-40B4-BE49-F238E27FC236}">
                  <a16:creationId xmlns:a16="http://schemas.microsoft.com/office/drawing/2014/main" id="{00CCC389-8DE5-8A0A-C134-0AD3024B8F28}"/>
                </a:ext>
              </a:extLst>
            </p:cNvPr>
            <p:cNvSpPr txBox="1"/>
            <p:nvPr/>
          </p:nvSpPr>
          <p:spPr>
            <a:xfrm>
              <a:off x="0" y="-38100"/>
              <a:ext cx="1434794" cy="657737"/>
            </a:xfrm>
            <a:prstGeom prst="rect">
              <a:avLst/>
            </a:prstGeom>
          </p:spPr>
          <p:txBody>
            <a:bodyPr lIns="50800" tIns="50800" rIns="50800" bIns="50800" rtlCol="0" anchor="ctr"/>
            <a:lstStyle/>
            <a:p>
              <a:pPr algn="ctr">
                <a:lnSpc>
                  <a:spcPts val="2239"/>
                </a:lnSpc>
              </a:pPr>
              <a:endParaRPr/>
            </a:p>
          </p:txBody>
        </p:sp>
      </p:grpSp>
      <p:grpSp>
        <p:nvGrpSpPr>
          <p:cNvPr id="6" name="Group 6">
            <a:extLst>
              <a:ext uri="{FF2B5EF4-FFF2-40B4-BE49-F238E27FC236}">
                <a16:creationId xmlns:a16="http://schemas.microsoft.com/office/drawing/2014/main" id="{2FC7A763-274C-66A4-06E6-9CDBBAF75611}"/>
              </a:ext>
            </a:extLst>
          </p:cNvPr>
          <p:cNvGrpSpPr/>
          <p:nvPr/>
        </p:nvGrpSpPr>
        <p:grpSpPr>
          <a:xfrm>
            <a:off x="-254072" y="4218244"/>
            <a:ext cx="18548250" cy="6093568"/>
            <a:chOff x="0" y="-38100"/>
            <a:chExt cx="5053893" cy="1277373"/>
          </a:xfrm>
        </p:grpSpPr>
        <p:sp>
          <p:nvSpPr>
            <p:cNvPr id="7" name="Freeform 7">
              <a:extLst>
                <a:ext uri="{FF2B5EF4-FFF2-40B4-BE49-F238E27FC236}">
                  <a16:creationId xmlns:a16="http://schemas.microsoft.com/office/drawing/2014/main" id="{97CE7E21-69ED-63DF-A61F-0344177256CD}"/>
                </a:ext>
              </a:extLst>
            </p:cNvPr>
            <p:cNvSpPr/>
            <p:nvPr/>
          </p:nvSpPr>
          <p:spPr>
            <a:xfrm>
              <a:off x="23492" y="-2548"/>
              <a:ext cx="5030401" cy="1239273"/>
            </a:xfrm>
            <a:custGeom>
              <a:avLst/>
              <a:gdLst/>
              <a:ahLst/>
              <a:cxnLst/>
              <a:rect l="l" t="t" r="r" b="b"/>
              <a:pathLst>
                <a:path w="4890068" h="1239274">
                  <a:moveTo>
                    <a:pt x="0" y="0"/>
                  </a:moveTo>
                  <a:lnTo>
                    <a:pt x="4890068" y="0"/>
                  </a:lnTo>
                  <a:lnTo>
                    <a:pt x="4890068" y="1239274"/>
                  </a:lnTo>
                  <a:lnTo>
                    <a:pt x="0" y="1239274"/>
                  </a:lnTo>
                  <a:close/>
                </a:path>
              </a:pathLst>
            </a:custGeom>
            <a:solidFill>
              <a:srgbClr val="6B6361"/>
            </a:solidFill>
          </p:spPr>
          <p:txBody>
            <a:bodyPr/>
            <a:lstStyle/>
            <a:p>
              <a:endParaRPr lang="en-US"/>
            </a:p>
          </p:txBody>
        </p:sp>
        <p:sp>
          <p:nvSpPr>
            <p:cNvPr id="8" name="TextBox 8">
              <a:extLst>
                <a:ext uri="{FF2B5EF4-FFF2-40B4-BE49-F238E27FC236}">
                  <a16:creationId xmlns:a16="http://schemas.microsoft.com/office/drawing/2014/main" id="{33AAE700-3DBF-E237-0E10-6CB0DF77AFDC}"/>
                </a:ext>
              </a:extLst>
            </p:cNvPr>
            <p:cNvSpPr txBox="1"/>
            <p:nvPr/>
          </p:nvSpPr>
          <p:spPr>
            <a:xfrm>
              <a:off x="0" y="-38100"/>
              <a:ext cx="4890068" cy="1277373"/>
            </a:xfrm>
            <a:prstGeom prst="rect">
              <a:avLst/>
            </a:prstGeom>
          </p:spPr>
          <p:txBody>
            <a:bodyPr lIns="50800" tIns="50800" rIns="50800" bIns="50800" rtlCol="0" anchor="ctr"/>
            <a:lstStyle/>
            <a:p>
              <a:pPr algn="ctr">
                <a:lnSpc>
                  <a:spcPts val="2239"/>
                </a:lnSpc>
              </a:pPr>
              <a:endParaRPr/>
            </a:p>
          </p:txBody>
        </p:sp>
      </p:grpSp>
      <p:sp>
        <p:nvSpPr>
          <p:cNvPr id="14" name="TextBox 14">
            <a:extLst>
              <a:ext uri="{FF2B5EF4-FFF2-40B4-BE49-F238E27FC236}">
                <a16:creationId xmlns:a16="http://schemas.microsoft.com/office/drawing/2014/main" id="{416FD3C4-9C13-391A-31CC-0D6143D390AC}"/>
              </a:ext>
            </a:extLst>
          </p:cNvPr>
          <p:cNvSpPr txBox="1"/>
          <p:nvPr/>
        </p:nvSpPr>
        <p:spPr>
          <a:xfrm>
            <a:off x="68721" y="164956"/>
            <a:ext cx="18241933" cy="921342"/>
          </a:xfrm>
          <a:prstGeom prst="rect">
            <a:avLst/>
          </a:prstGeom>
        </p:spPr>
        <p:txBody>
          <a:bodyPr wrap="square" lIns="0" tIns="0" rIns="0" bIns="0" rtlCol="0" anchor="t">
            <a:spAutoFit/>
          </a:bodyPr>
          <a:lstStyle/>
          <a:p>
            <a:pPr algn="ctr">
              <a:lnSpc>
                <a:spcPts val="6863"/>
              </a:lnSpc>
            </a:pPr>
            <a:r>
              <a:rPr lang="en-US" sz="8000" spc="-554" dirty="0">
                <a:solidFill>
                  <a:srgbClr val="6B6361"/>
                </a:solidFill>
                <a:latin typeface="Helvetica World"/>
                <a:ea typeface="Helvetica World"/>
                <a:cs typeface="Helvetica World"/>
                <a:sym typeface="Helvetica World"/>
              </a:rPr>
              <a:t>Model Performance: </a:t>
            </a:r>
            <a:r>
              <a:rPr lang="en-US" sz="6600" spc="-554" dirty="0">
                <a:solidFill>
                  <a:srgbClr val="6B6361"/>
                </a:solidFill>
                <a:latin typeface="Helvetica World"/>
                <a:ea typeface="Helvetica World"/>
                <a:cs typeface="Helvetica World"/>
                <a:sym typeface="Helvetica World"/>
              </a:rPr>
              <a:t>Actual vs. Predicted Prices</a:t>
            </a:r>
          </a:p>
        </p:txBody>
      </p:sp>
      <p:sp>
        <p:nvSpPr>
          <p:cNvPr id="9" name="TextBox 8">
            <a:extLst>
              <a:ext uri="{FF2B5EF4-FFF2-40B4-BE49-F238E27FC236}">
                <a16:creationId xmlns:a16="http://schemas.microsoft.com/office/drawing/2014/main" id="{8C127F77-C3CF-A981-1F44-5A369615E03C}"/>
              </a:ext>
            </a:extLst>
          </p:cNvPr>
          <p:cNvSpPr txBox="1"/>
          <p:nvPr/>
        </p:nvSpPr>
        <p:spPr>
          <a:xfrm>
            <a:off x="1215460" y="1208402"/>
            <a:ext cx="15323679" cy="1132618"/>
          </a:xfrm>
          <a:prstGeom prst="rect">
            <a:avLst/>
          </a:prstGeom>
          <a:noFill/>
        </p:spPr>
        <p:txBody>
          <a:bodyPr wrap="square" rtlCol="0">
            <a:spAutoFit/>
          </a:bodyPr>
          <a:lstStyle/>
          <a:p>
            <a:pPr algn="ctr">
              <a:lnSpc>
                <a:spcPct val="150000"/>
              </a:lnSpc>
            </a:pPr>
            <a:r>
              <a:rPr lang="en-US" sz="2400" b="1" spc="-47" dirty="0">
                <a:latin typeface="Open Sauce" panose="020B0604020202020204" charset="0"/>
                <a:sym typeface="Open Sauce"/>
              </a:rPr>
              <a:t>These plots visualize how accurately each model predicted home prices compared to actual values.</a:t>
            </a:r>
          </a:p>
          <a:p>
            <a:pPr algn="ctr">
              <a:lnSpc>
                <a:spcPct val="150000"/>
              </a:lnSpc>
            </a:pPr>
            <a:endParaRPr lang="en-US" sz="2400" b="1" spc="-47" dirty="0">
              <a:latin typeface="Open Sauce" panose="020B0604020202020204" charset="0"/>
              <a:sym typeface="Open Sauce"/>
            </a:endParaRPr>
          </a:p>
        </p:txBody>
      </p:sp>
      <p:pic>
        <p:nvPicPr>
          <p:cNvPr id="11" name="Picture 10">
            <a:extLst>
              <a:ext uri="{FF2B5EF4-FFF2-40B4-BE49-F238E27FC236}">
                <a16:creationId xmlns:a16="http://schemas.microsoft.com/office/drawing/2014/main" id="{F258A0E1-0565-3D94-404A-50124D52A2A0}"/>
              </a:ext>
            </a:extLst>
          </p:cNvPr>
          <p:cNvPicPr>
            <a:picLocks noChangeAspect="1"/>
          </p:cNvPicPr>
          <p:nvPr/>
        </p:nvPicPr>
        <p:blipFill>
          <a:blip r:embed="rId3"/>
          <a:stretch>
            <a:fillRect/>
          </a:stretch>
        </p:blipFill>
        <p:spPr>
          <a:xfrm>
            <a:off x="457200" y="2166529"/>
            <a:ext cx="6359756" cy="4899314"/>
          </a:xfrm>
          <a:prstGeom prst="rect">
            <a:avLst/>
          </a:prstGeom>
        </p:spPr>
      </p:pic>
      <p:pic>
        <p:nvPicPr>
          <p:cNvPr id="13" name="Picture 12">
            <a:extLst>
              <a:ext uri="{FF2B5EF4-FFF2-40B4-BE49-F238E27FC236}">
                <a16:creationId xmlns:a16="http://schemas.microsoft.com/office/drawing/2014/main" id="{97469A0C-D297-1853-2970-C89285CCBBC4}"/>
              </a:ext>
            </a:extLst>
          </p:cNvPr>
          <p:cNvPicPr>
            <a:picLocks noChangeAspect="1"/>
          </p:cNvPicPr>
          <p:nvPr/>
        </p:nvPicPr>
        <p:blipFill>
          <a:blip r:embed="rId4"/>
          <a:stretch>
            <a:fillRect/>
          </a:stretch>
        </p:blipFill>
        <p:spPr>
          <a:xfrm>
            <a:off x="11049000" y="2166529"/>
            <a:ext cx="6413575" cy="4962973"/>
          </a:xfrm>
          <a:prstGeom prst="rect">
            <a:avLst/>
          </a:prstGeom>
        </p:spPr>
      </p:pic>
      <p:sp>
        <p:nvSpPr>
          <p:cNvPr id="17" name="TextBox 16">
            <a:extLst>
              <a:ext uri="{FF2B5EF4-FFF2-40B4-BE49-F238E27FC236}">
                <a16:creationId xmlns:a16="http://schemas.microsoft.com/office/drawing/2014/main" id="{37F2C4DD-C4C8-37BF-B820-44F8D496FC05}"/>
              </a:ext>
            </a:extLst>
          </p:cNvPr>
          <p:cNvSpPr txBox="1"/>
          <p:nvPr/>
        </p:nvSpPr>
        <p:spPr>
          <a:xfrm>
            <a:off x="615670" y="7588901"/>
            <a:ext cx="8001000" cy="1703030"/>
          </a:xfrm>
          <a:prstGeom prst="rect">
            <a:avLst/>
          </a:prstGeom>
          <a:noFill/>
        </p:spPr>
        <p:txBody>
          <a:bodyPr wrap="square">
            <a:spAutoFit/>
          </a:bodyPr>
          <a:lstStyle/>
          <a:p>
            <a:pPr algn="ctr">
              <a:lnSpc>
                <a:spcPct val="150000"/>
              </a:lnSpc>
            </a:pPr>
            <a:r>
              <a:rPr lang="en-US" sz="1800" b="1" spc="-47" dirty="0">
                <a:solidFill>
                  <a:srgbClr val="EFEBE5"/>
                </a:solidFill>
                <a:latin typeface="Helvetica" pitchFamily="2" charset="0"/>
                <a:sym typeface="Open Sauce"/>
              </a:rPr>
              <a:t>Linear Regression</a:t>
            </a:r>
            <a:r>
              <a:rPr lang="en-US" sz="1800" b="1" spc="-47" dirty="0">
                <a:latin typeface="Helvetica" pitchFamily="2" charset="0"/>
                <a:sym typeface="Open Sauce"/>
              </a:rPr>
              <a:t>:</a:t>
            </a:r>
          </a:p>
          <a:p>
            <a:pPr algn="l">
              <a:lnSpc>
                <a:spcPct val="150000"/>
              </a:lnSpc>
            </a:pPr>
            <a:r>
              <a:rPr lang="en-US" sz="1800" b="1" spc="-47" dirty="0">
                <a:latin typeface="Helvetica" pitchFamily="2" charset="0"/>
                <a:sym typeface="Open Sauce"/>
              </a:rPr>
              <a:t>Significant scatter and underprediction, especially for higher-priced homes.</a:t>
            </a:r>
          </a:p>
          <a:p>
            <a:pPr algn="l">
              <a:lnSpc>
                <a:spcPct val="150000"/>
              </a:lnSpc>
            </a:pPr>
            <a:r>
              <a:rPr lang="en-US" sz="1800" b="1" spc="-47" dirty="0">
                <a:latin typeface="Helvetica" pitchFamily="2" charset="0"/>
                <a:sym typeface="Open Sauce"/>
              </a:rPr>
              <a:t>Prediction line deviates from the perfect fit (red dashed line), indicating poor handling of nonlinear trends.</a:t>
            </a:r>
          </a:p>
        </p:txBody>
      </p:sp>
      <p:sp>
        <p:nvSpPr>
          <p:cNvPr id="20" name="TextBox 19">
            <a:extLst>
              <a:ext uri="{FF2B5EF4-FFF2-40B4-BE49-F238E27FC236}">
                <a16:creationId xmlns:a16="http://schemas.microsoft.com/office/drawing/2014/main" id="{F3FCE7AA-FEB8-FF94-CF65-446F5267A782}"/>
              </a:ext>
            </a:extLst>
          </p:cNvPr>
          <p:cNvSpPr txBox="1"/>
          <p:nvPr/>
        </p:nvSpPr>
        <p:spPr>
          <a:xfrm>
            <a:off x="10287000" y="7450505"/>
            <a:ext cx="7835264" cy="1709571"/>
          </a:xfrm>
          <a:prstGeom prst="rect">
            <a:avLst/>
          </a:prstGeom>
          <a:noFill/>
        </p:spPr>
        <p:txBody>
          <a:bodyPr wrap="square">
            <a:spAutoFit/>
          </a:bodyPr>
          <a:lstStyle/>
          <a:p>
            <a:pPr algn="ctr">
              <a:lnSpc>
                <a:spcPct val="150000"/>
              </a:lnSpc>
            </a:pPr>
            <a:r>
              <a:rPr lang="en-US" sz="1800" b="1" spc="-47" dirty="0">
                <a:solidFill>
                  <a:srgbClr val="EFEBE5"/>
                </a:solidFill>
                <a:latin typeface="Helvetica" pitchFamily="2" charset="0"/>
                <a:sym typeface="Open Sauce"/>
              </a:rPr>
              <a:t>Gradient Boosted Trees (GBT):</a:t>
            </a:r>
          </a:p>
          <a:p>
            <a:pPr>
              <a:lnSpc>
                <a:spcPct val="150000"/>
              </a:lnSpc>
            </a:pPr>
            <a:r>
              <a:rPr lang="en-US" sz="1800" b="1" spc="-47" dirty="0">
                <a:latin typeface="Helvetica" pitchFamily="2" charset="0"/>
                <a:sym typeface="Open Sauce"/>
              </a:rPr>
              <a:t>Predictions are more tightly clustered around the ideal prediction line.</a:t>
            </a:r>
          </a:p>
          <a:p>
            <a:pPr>
              <a:lnSpc>
                <a:spcPct val="150000"/>
              </a:lnSpc>
            </a:pPr>
            <a:r>
              <a:rPr lang="en-US" sz="1800" b="1" spc="-47" dirty="0">
                <a:latin typeface="Helvetica" pitchFamily="2" charset="0"/>
                <a:sym typeface="Open Sauce"/>
              </a:rPr>
              <a:t>Performance improves, particularly for mid-range homes, though error still increases at the luxury end.</a:t>
            </a:r>
            <a:endParaRPr lang="en-US" dirty="0"/>
          </a:p>
        </p:txBody>
      </p:sp>
      <p:sp>
        <p:nvSpPr>
          <p:cNvPr id="23" name="TextBox 22">
            <a:extLst>
              <a:ext uri="{FF2B5EF4-FFF2-40B4-BE49-F238E27FC236}">
                <a16:creationId xmlns:a16="http://schemas.microsoft.com/office/drawing/2014/main" id="{2C5EABB6-D821-0EAF-34D4-3B678E2D9AE0}"/>
              </a:ext>
            </a:extLst>
          </p:cNvPr>
          <p:cNvSpPr txBox="1"/>
          <p:nvPr/>
        </p:nvSpPr>
        <p:spPr>
          <a:xfrm>
            <a:off x="1371600" y="9362655"/>
            <a:ext cx="15011400" cy="578620"/>
          </a:xfrm>
          <a:prstGeom prst="rect">
            <a:avLst/>
          </a:prstGeom>
          <a:noFill/>
        </p:spPr>
        <p:txBody>
          <a:bodyPr wrap="square">
            <a:spAutoFit/>
          </a:bodyPr>
          <a:lstStyle/>
          <a:p>
            <a:pPr algn="l">
              <a:lnSpc>
                <a:spcPct val="150000"/>
              </a:lnSpc>
            </a:pPr>
            <a:r>
              <a:rPr lang="en-US" sz="2400" b="1" spc="-47" dirty="0">
                <a:solidFill>
                  <a:srgbClr val="EFEBE5"/>
                </a:solidFill>
                <a:latin typeface="Open Sauce" panose="020B0604020202020204" charset="0"/>
                <a:sym typeface="Open Sauce"/>
              </a:rPr>
              <a:t>Overall, GBT captures non-linear patterns and interactions more effectively </a:t>
            </a:r>
            <a:r>
              <a:rPr lang="en-US" sz="2400" b="1" spc="-47" dirty="0">
                <a:solidFill>
                  <a:srgbClr val="EFEBE5"/>
                </a:solidFill>
                <a:effectLst>
                  <a:outerShdw blurRad="38100" dist="38100" dir="2700000" algn="tl">
                    <a:srgbClr val="000000">
                      <a:alpha val="43137"/>
                    </a:srgbClr>
                  </a:outerShdw>
                </a:effectLst>
                <a:latin typeface="Open Sauce" panose="020B0604020202020204" charset="0"/>
                <a:sym typeface="Open Sauce"/>
              </a:rPr>
              <a:t>than linear regression.</a:t>
            </a:r>
          </a:p>
        </p:txBody>
      </p:sp>
    </p:spTree>
    <p:extLst>
      <p:ext uri="{BB962C8B-B14F-4D97-AF65-F5344CB8AC3E}">
        <p14:creationId xmlns:p14="http://schemas.microsoft.com/office/powerpoint/2010/main" val="2964881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EAE5"/>
        </a:solidFill>
        <a:effectLst/>
      </p:bgPr>
    </p:bg>
    <p:spTree>
      <p:nvGrpSpPr>
        <p:cNvPr id="1" name=""/>
        <p:cNvGrpSpPr/>
        <p:nvPr/>
      </p:nvGrpSpPr>
      <p:grpSpPr>
        <a:xfrm>
          <a:off x="0" y="0"/>
          <a:ext cx="0" cy="0"/>
          <a:chOff x="0" y="0"/>
          <a:chExt cx="0" cy="0"/>
        </a:xfrm>
      </p:grpSpPr>
      <p:grpSp>
        <p:nvGrpSpPr>
          <p:cNvPr id="6" name="Group 6"/>
          <p:cNvGrpSpPr/>
          <p:nvPr/>
        </p:nvGrpSpPr>
        <p:grpSpPr>
          <a:xfrm>
            <a:off x="914311" y="3932156"/>
            <a:ext cx="5743695" cy="6258412"/>
            <a:chOff x="0" y="0"/>
            <a:chExt cx="1512743" cy="1563669"/>
          </a:xfrm>
        </p:grpSpPr>
        <p:sp>
          <p:nvSpPr>
            <p:cNvPr id="7" name="Freeform 7"/>
            <p:cNvSpPr/>
            <p:nvPr/>
          </p:nvSpPr>
          <p:spPr>
            <a:xfrm>
              <a:off x="0" y="0"/>
              <a:ext cx="1512743" cy="1563669"/>
            </a:xfrm>
            <a:custGeom>
              <a:avLst/>
              <a:gdLst/>
              <a:ahLst/>
              <a:cxnLst/>
              <a:rect l="l" t="t" r="r" b="b"/>
              <a:pathLst>
                <a:path w="1512743" h="1563669">
                  <a:moveTo>
                    <a:pt x="0" y="0"/>
                  </a:moveTo>
                  <a:lnTo>
                    <a:pt x="1512743" y="0"/>
                  </a:lnTo>
                  <a:lnTo>
                    <a:pt x="1512743" y="1563669"/>
                  </a:lnTo>
                  <a:lnTo>
                    <a:pt x="0" y="1563669"/>
                  </a:lnTo>
                  <a:close/>
                </a:path>
              </a:pathLst>
            </a:custGeom>
            <a:solidFill>
              <a:srgbClr val="6B6361"/>
            </a:solidFill>
          </p:spPr>
          <p:txBody>
            <a:bodyPr/>
            <a:lstStyle/>
            <a:p>
              <a:endParaRPr lang="en-US"/>
            </a:p>
          </p:txBody>
        </p:sp>
        <p:sp>
          <p:nvSpPr>
            <p:cNvPr id="8" name="TextBox 8"/>
            <p:cNvSpPr txBox="1"/>
            <p:nvPr/>
          </p:nvSpPr>
          <p:spPr>
            <a:xfrm>
              <a:off x="0" y="-38100"/>
              <a:ext cx="1512743" cy="1601769"/>
            </a:xfrm>
            <a:prstGeom prst="rect">
              <a:avLst/>
            </a:prstGeom>
          </p:spPr>
          <p:txBody>
            <a:bodyPr lIns="50800" tIns="50800" rIns="50800" bIns="50800" rtlCol="0" anchor="ctr"/>
            <a:lstStyle/>
            <a:p>
              <a:pPr algn="ctr">
                <a:lnSpc>
                  <a:spcPts val="2239"/>
                </a:lnSpc>
              </a:pPr>
              <a:endParaRPr/>
            </a:p>
          </p:txBody>
        </p:sp>
      </p:grpSp>
      <p:sp>
        <p:nvSpPr>
          <p:cNvPr id="2" name="TextBox 14">
            <a:extLst>
              <a:ext uri="{FF2B5EF4-FFF2-40B4-BE49-F238E27FC236}">
                <a16:creationId xmlns:a16="http://schemas.microsoft.com/office/drawing/2014/main" id="{54F11532-BF4D-FF1C-002F-DBD68A0109F2}"/>
              </a:ext>
            </a:extLst>
          </p:cNvPr>
          <p:cNvSpPr txBox="1"/>
          <p:nvPr/>
        </p:nvSpPr>
        <p:spPr>
          <a:xfrm>
            <a:off x="304800" y="1790700"/>
            <a:ext cx="7566693" cy="1857753"/>
          </a:xfrm>
          <a:prstGeom prst="rect">
            <a:avLst/>
          </a:prstGeom>
        </p:spPr>
        <p:txBody>
          <a:bodyPr wrap="square" lIns="0" tIns="0" rIns="0" bIns="0" rtlCol="0" anchor="t">
            <a:spAutoFit/>
          </a:bodyPr>
          <a:lstStyle/>
          <a:p>
            <a:pPr algn="l">
              <a:lnSpc>
                <a:spcPts val="6863"/>
              </a:lnSpc>
            </a:pPr>
            <a:r>
              <a:rPr lang="en-US" sz="8800" spc="-554" dirty="0">
                <a:solidFill>
                  <a:srgbClr val="6B6361"/>
                </a:solidFill>
                <a:latin typeface="Helvetica World"/>
                <a:ea typeface="Helvetica World"/>
                <a:cs typeface="Helvetica World"/>
                <a:sym typeface="Helvetica World"/>
              </a:rPr>
              <a:t>Where the model struggles</a:t>
            </a:r>
          </a:p>
        </p:txBody>
      </p:sp>
      <p:sp>
        <p:nvSpPr>
          <p:cNvPr id="10" name="TextBox 9">
            <a:extLst>
              <a:ext uri="{FF2B5EF4-FFF2-40B4-BE49-F238E27FC236}">
                <a16:creationId xmlns:a16="http://schemas.microsoft.com/office/drawing/2014/main" id="{7788A05A-5093-1946-608C-CA8BCBD4E40A}"/>
              </a:ext>
            </a:extLst>
          </p:cNvPr>
          <p:cNvSpPr txBox="1"/>
          <p:nvPr/>
        </p:nvSpPr>
        <p:spPr>
          <a:xfrm>
            <a:off x="1217157" y="4071073"/>
            <a:ext cx="5331061" cy="6124754"/>
          </a:xfrm>
          <a:prstGeom prst="rect">
            <a:avLst/>
          </a:prstGeom>
          <a:noFill/>
        </p:spPr>
        <p:txBody>
          <a:bodyPr wrap="square">
            <a:spAutoFit/>
          </a:bodyPr>
          <a:lstStyle/>
          <a:p>
            <a:pPr algn="l">
              <a:buNone/>
            </a:pPr>
            <a:r>
              <a:rPr lang="en-US" sz="2800" b="0" i="0" dirty="0">
                <a:solidFill>
                  <a:srgbClr val="E3E3E3"/>
                </a:solidFill>
                <a:effectLst/>
                <a:latin typeface="Open Sauce" panose="020B0604020202020204" charset="0"/>
              </a:rPr>
              <a:t>The model generalizes well for mid-priced homes, but struggles as prices climb — a common issue in regression with heteroscedasticity (variance increases with target).</a:t>
            </a:r>
          </a:p>
          <a:p>
            <a:pPr algn="l"/>
            <a:r>
              <a:rPr lang="en-US" sz="2800" b="0" i="0" dirty="0">
                <a:solidFill>
                  <a:srgbClr val="E3E3E3"/>
                </a:solidFill>
                <a:effectLst/>
                <a:latin typeface="Open Sauce" panose="020B0604020202020204" charset="0"/>
              </a:rPr>
              <a:t>Even after removing the top 1%, high-priced homes are still harder to model — may require adding features like location type, luxury indicators, or separate modeling.</a:t>
            </a:r>
          </a:p>
        </p:txBody>
      </p:sp>
      <p:sp>
        <p:nvSpPr>
          <p:cNvPr id="11" name="TextBox 14">
            <a:extLst>
              <a:ext uri="{FF2B5EF4-FFF2-40B4-BE49-F238E27FC236}">
                <a16:creationId xmlns:a16="http://schemas.microsoft.com/office/drawing/2014/main" id="{0F4C13AA-58C0-321A-11D4-C5D2C70E2474}"/>
              </a:ext>
            </a:extLst>
          </p:cNvPr>
          <p:cNvSpPr txBox="1"/>
          <p:nvPr/>
        </p:nvSpPr>
        <p:spPr>
          <a:xfrm>
            <a:off x="8380555" y="299632"/>
            <a:ext cx="9907445" cy="1832040"/>
          </a:xfrm>
          <a:prstGeom prst="rect">
            <a:avLst/>
          </a:prstGeom>
        </p:spPr>
        <p:txBody>
          <a:bodyPr wrap="square" lIns="0" tIns="0" rIns="0" bIns="0" rtlCol="0" anchor="t">
            <a:spAutoFit/>
          </a:bodyPr>
          <a:lstStyle/>
          <a:p>
            <a:pPr algn="ctr">
              <a:lnSpc>
                <a:spcPts val="6863"/>
              </a:lnSpc>
            </a:pPr>
            <a:r>
              <a:rPr lang="en-US" sz="8800" spc="-554" dirty="0">
                <a:solidFill>
                  <a:srgbClr val="6B6361"/>
                </a:solidFill>
                <a:latin typeface="Helvetica World"/>
                <a:ea typeface="Helvetica World"/>
                <a:cs typeface="Helvetica World"/>
                <a:sym typeface="Helvetica World"/>
              </a:rPr>
              <a:t>Ideas for future processing</a:t>
            </a:r>
          </a:p>
        </p:txBody>
      </p:sp>
      <p:sp>
        <p:nvSpPr>
          <p:cNvPr id="17" name="TextBox 16">
            <a:extLst>
              <a:ext uri="{FF2B5EF4-FFF2-40B4-BE49-F238E27FC236}">
                <a16:creationId xmlns:a16="http://schemas.microsoft.com/office/drawing/2014/main" id="{1FA8FE61-9A04-8921-EEE2-26EDFC79BA1F}"/>
              </a:ext>
            </a:extLst>
          </p:cNvPr>
          <p:cNvSpPr txBox="1"/>
          <p:nvPr/>
        </p:nvSpPr>
        <p:spPr>
          <a:xfrm>
            <a:off x="8985250" y="2119412"/>
            <a:ext cx="9328150" cy="923330"/>
          </a:xfrm>
          <a:prstGeom prst="rect">
            <a:avLst/>
          </a:prstGeom>
          <a:noFill/>
        </p:spPr>
        <p:txBody>
          <a:bodyPr wrap="square">
            <a:spAutoFit/>
          </a:bodyPr>
          <a:lstStyle/>
          <a:p>
            <a:r>
              <a:rPr lang="en-US" b="1" i="0" dirty="0">
                <a:solidFill>
                  <a:schemeClr val="bg2">
                    <a:lumMod val="25000"/>
                  </a:schemeClr>
                </a:solidFill>
                <a:effectLst/>
                <a:latin typeface="Open Sauce" panose="020B0604020202020204" charset="0"/>
              </a:rPr>
              <a:t>Although the current Gradient Boosted Trees model performs well (R² ≈ 0.71), several steps can be taken to improve accuracy, interpretability, and real-world usability:</a:t>
            </a:r>
            <a:endParaRPr lang="en-US" b="1" dirty="0">
              <a:solidFill>
                <a:schemeClr val="bg2">
                  <a:lumMod val="25000"/>
                </a:schemeClr>
              </a:solidFill>
              <a:latin typeface="Open Sauce" panose="020B0604020202020204" charset="0"/>
            </a:endParaRPr>
          </a:p>
        </p:txBody>
      </p:sp>
      <p:sp>
        <p:nvSpPr>
          <p:cNvPr id="19" name="TextBox 18">
            <a:extLst>
              <a:ext uri="{FF2B5EF4-FFF2-40B4-BE49-F238E27FC236}">
                <a16:creationId xmlns:a16="http://schemas.microsoft.com/office/drawing/2014/main" id="{CC4D5EEF-2FDA-BA17-C134-79DABDAE0ADD}"/>
              </a:ext>
            </a:extLst>
          </p:cNvPr>
          <p:cNvSpPr txBox="1"/>
          <p:nvPr/>
        </p:nvSpPr>
        <p:spPr>
          <a:xfrm>
            <a:off x="8534400" y="3776534"/>
            <a:ext cx="9461500" cy="646331"/>
          </a:xfrm>
          <a:prstGeom prst="rect">
            <a:avLst/>
          </a:prstGeom>
          <a:noFill/>
        </p:spPr>
        <p:txBody>
          <a:bodyPr wrap="square">
            <a:spAutoFit/>
          </a:bodyPr>
          <a:lstStyle/>
          <a:p>
            <a:pPr algn="l">
              <a:buFont typeface="+mj-lt"/>
              <a:buAutoNum type="arabicPeriod"/>
            </a:pPr>
            <a:r>
              <a:rPr lang="en-US" b="0" i="0" dirty="0">
                <a:solidFill>
                  <a:srgbClr val="E3E3E3"/>
                </a:solidFill>
                <a:effectLst/>
                <a:latin typeface="Roboto" panose="02000000000000000000" pitchFamily="2" charset="0"/>
              </a:rPr>
              <a:t>Enhance Location Features Beyond Zip Code Zip code is the strongest predictor, but it's still a broad geographic grouping.</a:t>
            </a:r>
          </a:p>
        </p:txBody>
      </p:sp>
      <p:grpSp>
        <p:nvGrpSpPr>
          <p:cNvPr id="20" name="Group 6">
            <a:extLst>
              <a:ext uri="{FF2B5EF4-FFF2-40B4-BE49-F238E27FC236}">
                <a16:creationId xmlns:a16="http://schemas.microsoft.com/office/drawing/2014/main" id="{151AFF17-74A1-CF71-EC44-8EC33310FE39}"/>
              </a:ext>
            </a:extLst>
          </p:cNvPr>
          <p:cNvGrpSpPr/>
          <p:nvPr/>
        </p:nvGrpSpPr>
        <p:grpSpPr>
          <a:xfrm>
            <a:off x="9283700" y="3081707"/>
            <a:ext cx="8661400" cy="7134261"/>
            <a:chOff x="0" y="0"/>
            <a:chExt cx="1855289" cy="1926777"/>
          </a:xfrm>
        </p:grpSpPr>
        <p:sp>
          <p:nvSpPr>
            <p:cNvPr id="21" name="Freeform 7">
              <a:extLst>
                <a:ext uri="{FF2B5EF4-FFF2-40B4-BE49-F238E27FC236}">
                  <a16:creationId xmlns:a16="http://schemas.microsoft.com/office/drawing/2014/main" id="{0000B59C-7639-7012-73A4-D5DA98A60959}"/>
                </a:ext>
              </a:extLst>
            </p:cNvPr>
            <p:cNvSpPr/>
            <p:nvPr/>
          </p:nvSpPr>
          <p:spPr>
            <a:xfrm>
              <a:off x="0" y="0"/>
              <a:ext cx="1855289" cy="1926777"/>
            </a:xfrm>
            <a:custGeom>
              <a:avLst/>
              <a:gdLst/>
              <a:ahLst/>
              <a:cxnLst/>
              <a:rect l="l" t="t" r="r" b="b"/>
              <a:pathLst>
                <a:path w="1855289" h="1926777">
                  <a:moveTo>
                    <a:pt x="0" y="0"/>
                  </a:moveTo>
                  <a:lnTo>
                    <a:pt x="1855289" y="0"/>
                  </a:lnTo>
                  <a:lnTo>
                    <a:pt x="1855289" y="1926777"/>
                  </a:lnTo>
                  <a:lnTo>
                    <a:pt x="0" y="1926777"/>
                  </a:lnTo>
                  <a:close/>
                </a:path>
              </a:pathLst>
            </a:custGeom>
            <a:solidFill>
              <a:srgbClr val="6B6361"/>
            </a:solidFill>
          </p:spPr>
          <p:txBody>
            <a:bodyPr/>
            <a:lstStyle/>
            <a:p>
              <a:endParaRPr lang="en-US"/>
            </a:p>
          </p:txBody>
        </p:sp>
        <p:sp>
          <p:nvSpPr>
            <p:cNvPr id="22" name="TextBox 8">
              <a:extLst>
                <a:ext uri="{FF2B5EF4-FFF2-40B4-BE49-F238E27FC236}">
                  <a16:creationId xmlns:a16="http://schemas.microsoft.com/office/drawing/2014/main" id="{4829A614-E0F7-F38D-BDB6-4065A4EED5E1}"/>
                </a:ext>
              </a:extLst>
            </p:cNvPr>
            <p:cNvSpPr txBox="1"/>
            <p:nvPr/>
          </p:nvSpPr>
          <p:spPr>
            <a:xfrm>
              <a:off x="0" y="-38100"/>
              <a:ext cx="1855289" cy="1964877"/>
            </a:xfrm>
            <a:prstGeom prst="rect">
              <a:avLst/>
            </a:prstGeom>
          </p:spPr>
          <p:txBody>
            <a:bodyPr lIns="50800" tIns="50800" rIns="50800" bIns="50800" rtlCol="0" anchor="ctr"/>
            <a:lstStyle/>
            <a:p>
              <a:pPr algn="ctr">
                <a:lnSpc>
                  <a:spcPts val="2239"/>
                </a:lnSpc>
              </a:pPr>
              <a:endParaRPr/>
            </a:p>
          </p:txBody>
        </p:sp>
      </p:grpSp>
      <p:sp>
        <p:nvSpPr>
          <p:cNvPr id="23" name="TextBox 16">
            <a:extLst>
              <a:ext uri="{FF2B5EF4-FFF2-40B4-BE49-F238E27FC236}">
                <a16:creationId xmlns:a16="http://schemas.microsoft.com/office/drawing/2014/main" id="{4859CD31-5694-CCDA-9821-C07C25CDE39A}"/>
              </a:ext>
            </a:extLst>
          </p:cNvPr>
          <p:cNvSpPr txBox="1"/>
          <p:nvPr/>
        </p:nvSpPr>
        <p:spPr>
          <a:xfrm>
            <a:off x="9693216" y="3114639"/>
            <a:ext cx="8289984" cy="7134261"/>
          </a:xfrm>
          <a:prstGeom prst="rect">
            <a:avLst/>
          </a:prstGeom>
        </p:spPr>
        <p:txBody>
          <a:bodyPr wrap="square" lIns="0" tIns="0" rIns="0" bIns="0" rtlCol="0" anchor="t">
            <a:spAutoFit/>
          </a:bodyPr>
          <a:lstStyle/>
          <a:p>
            <a:pPr marL="342900" indent="-342900">
              <a:lnSpc>
                <a:spcPct val="150000"/>
              </a:lnSpc>
              <a:buFont typeface="Arial" panose="020B0604020202020204" pitchFamily="34" charset="0"/>
              <a:buChar char="•"/>
            </a:pPr>
            <a:r>
              <a:rPr lang="en-US" sz="2400" spc="-47" dirty="0">
                <a:solidFill>
                  <a:srgbClr val="EEEAE5"/>
                </a:solidFill>
                <a:latin typeface="Open Sauce"/>
              </a:rPr>
              <a:t>Integrate location-based features (e.g., city, neighborhood, school ratings, proximity to amenities)</a:t>
            </a:r>
          </a:p>
          <a:p>
            <a:pPr marL="342900" indent="-342900">
              <a:lnSpc>
                <a:spcPct val="150000"/>
              </a:lnSpc>
              <a:buFont typeface="Arial" panose="020B0604020202020204" pitchFamily="34" charset="0"/>
              <a:buChar char="•"/>
            </a:pPr>
            <a:r>
              <a:rPr lang="en-US" sz="2400" spc="-47" dirty="0">
                <a:solidFill>
                  <a:srgbClr val="EEEAE5"/>
                </a:solidFill>
                <a:latin typeface="Open Sauce"/>
              </a:rPr>
              <a:t>Use latitude/longitude for spatial modeling (e.g., </a:t>
            </a:r>
            <a:r>
              <a:rPr lang="en-US" sz="2400" spc="-47" dirty="0" err="1">
                <a:solidFill>
                  <a:srgbClr val="EEEAE5"/>
                </a:solidFill>
                <a:latin typeface="Open Sauce"/>
              </a:rPr>
              <a:t>geohashing</a:t>
            </a:r>
            <a:r>
              <a:rPr lang="en-US" sz="2400" spc="-47" dirty="0">
                <a:solidFill>
                  <a:srgbClr val="EEEAE5"/>
                </a:solidFill>
                <a:latin typeface="Open Sauce"/>
              </a:rPr>
              <a:t>)</a:t>
            </a:r>
          </a:p>
          <a:p>
            <a:pPr marL="342900" indent="-342900">
              <a:lnSpc>
                <a:spcPct val="150000"/>
              </a:lnSpc>
              <a:buFont typeface="Arial" panose="020B0604020202020204" pitchFamily="34" charset="0"/>
              <a:buChar char="•"/>
            </a:pPr>
            <a:r>
              <a:rPr lang="en-US" sz="2400" spc="-47" dirty="0">
                <a:solidFill>
                  <a:srgbClr val="EEEAE5"/>
                </a:solidFill>
                <a:latin typeface="Open Sauce"/>
              </a:rPr>
              <a:t>Split house size into finished vs. unfinished square footage and add features like lot size and garage size</a:t>
            </a:r>
          </a:p>
          <a:p>
            <a:pPr marL="342900" indent="-342900">
              <a:lnSpc>
                <a:spcPct val="150000"/>
              </a:lnSpc>
              <a:buFont typeface="Arial" panose="020B0604020202020204" pitchFamily="34" charset="0"/>
              <a:buChar char="•"/>
            </a:pPr>
            <a:r>
              <a:rPr lang="en-US" sz="2400" spc="-47" dirty="0">
                <a:solidFill>
                  <a:srgbClr val="EEEAE5"/>
                </a:solidFill>
                <a:latin typeface="Open Sauce"/>
              </a:rPr>
              <a:t>Segment modeling by price tiers or create a separate luxury property model</a:t>
            </a:r>
          </a:p>
          <a:p>
            <a:pPr marL="342900" indent="-342900">
              <a:lnSpc>
                <a:spcPct val="150000"/>
              </a:lnSpc>
              <a:buFont typeface="Arial" panose="020B0604020202020204" pitchFamily="34" charset="0"/>
              <a:buChar char="•"/>
            </a:pPr>
            <a:r>
              <a:rPr lang="en-US" sz="2400" spc="-47" dirty="0">
                <a:solidFill>
                  <a:srgbClr val="EEEAE5"/>
                </a:solidFill>
                <a:latin typeface="Open Sauce"/>
              </a:rPr>
              <a:t>Implement advanced techniques (</a:t>
            </a:r>
            <a:r>
              <a:rPr lang="en-US" sz="2400" spc="-47" dirty="0" err="1">
                <a:solidFill>
                  <a:srgbClr val="EEEAE5"/>
                </a:solidFill>
                <a:latin typeface="Open Sauce"/>
              </a:rPr>
              <a:t>XGBoost</a:t>
            </a:r>
            <a:r>
              <a:rPr lang="en-US" sz="2400" spc="-47" dirty="0">
                <a:solidFill>
                  <a:srgbClr val="EEEAE5"/>
                </a:solidFill>
                <a:latin typeface="Open Sauce"/>
              </a:rPr>
              <a:t>, </a:t>
            </a:r>
            <a:r>
              <a:rPr lang="en-US" sz="2400" spc="-47" dirty="0" err="1">
                <a:solidFill>
                  <a:srgbClr val="EEEAE5"/>
                </a:solidFill>
                <a:latin typeface="Open Sauce"/>
              </a:rPr>
              <a:t>LightGBM</a:t>
            </a:r>
            <a:r>
              <a:rPr lang="en-US" sz="2400" spc="-47" dirty="0">
                <a:solidFill>
                  <a:srgbClr val="EEEAE5"/>
                </a:solidFill>
                <a:latin typeface="Open Sauce"/>
              </a:rPr>
              <a:t>, neural networks) and incorporate temporal data</a:t>
            </a:r>
          </a:p>
          <a:p>
            <a:pPr marL="342900" indent="-342900">
              <a:lnSpc>
                <a:spcPct val="150000"/>
              </a:lnSpc>
              <a:buFont typeface="Arial" panose="020B0604020202020204" pitchFamily="34" charset="0"/>
              <a:buChar char="•"/>
            </a:pPr>
            <a:r>
              <a:rPr lang="en-US" sz="2400" spc="-47" dirty="0">
                <a:solidFill>
                  <a:srgbClr val="EEEAE5"/>
                </a:solidFill>
                <a:latin typeface="Open Sauce"/>
              </a:rPr>
              <a:t>Improve deployment with a user-friendly interface, confidence intervals, SHAP values, and expanded data sources</a:t>
            </a:r>
            <a:endParaRPr lang="en-US" sz="2000" spc="-47" dirty="0">
              <a:solidFill>
                <a:srgbClr val="EEEAE5"/>
              </a:solidFill>
              <a:latin typeface="Open Sauce"/>
              <a:ea typeface="Open Sauce"/>
              <a:cs typeface="Open Sauce"/>
              <a:sym typeface="Open Sauc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EAE5"/>
        </a:solidFill>
        <a:effectLst/>
      </p:bgPr>
    </p:bg>
    <p:spTree>
      <p:nvGrpSpPr>
        <p:cNvPr id="1" name=""/>
        <p:cNvGrpSpPr/>
        <p:nvPr/>
      </p:nvGrpSpPr>
      <p:grpSpPr>
        <a:xfrm>
          <a:off x="0" y="0"/>
          <a:ext cx="0" cy="0"/>
          <a:chOff x="0" y="0"/>
          <a:chExt cx="0" cy="0"/>
        </a:xfrm>
      </p:grpSpPr>
      <p:grpSp>
        <p:nvGrpSpPr>
          <p:cNvPr id="3" name="Group 3"/>
          <p:cNvGrpSpPr/>
          <p:nvPr/>
        </p:nvGrpSpPr>
        <p:grpSpPr>
          <a:xfrm>
            <a:off x="12840266" y="6387456"/>
            <a:ext cx="5447734" cy="3899544"/>
            <a:chOff x="0" y="0"/>
            <a:chExt cx="1434794" cy="1027040"/>
          </a:xfrm>
        </p:grpSpPr>
        <p:sp>
          <p:nvSpPr>
            <p:cNvPr id="4" name="Freeform 4"/>
            <p:cNvSpPr/>
            <p:nvPr/>
          </p:nvSpPr>
          <p:spPr>
            <a:xfrm>
              <a:off x="0" y="0"/>
              <a:ext cx="1434794" cy="1027040"/>
            </a:xfrm>
            <a:custGeom>
              <a:avLst/>
              <a:gdLst/>
              <a:ahLst/>
              <a:cxnLst/>
              <a:rect l="l" t="t" r="r" b="b"/>
              <a:pathLst>
                <a:path w="1434794" h="1027040">
                  <a:moveTo>
                    <a:pt x="0" y="0"/>
                  </a:moveTo>
                  <a:lnTo>
                    <a:pt x="1434794" y="0"/>
                  </a:lnTo>
                  <a:lnTo>
                    <a:pt x="1434794" y="1027040"/>
                  </a:lnTo>
                  <a:lnTo>
                    <a:pt x="0" y="1027040"/>
                  </a:lnTo>
                  <a:close/>
                </a:path>
              </a:pathLst>
            </a:custGeom>
            <a:solidFill>
              <a:srgbClr val="AAA39D"/>
            </a:solidFill>
          </p:spPr>
          <p:txBody>
            <a:bodyPr/>
            <a:lstStyle/>
            <a:p>
              <a:endParaRPr lang="en-US"/>
            </a:p>
          </p:txBody>
        </p:sp>
        <p:sp>
          <p:nvSpPr>
            <p:cNvPr id="5" name="TextBox 5"/>
            <p:cNvSpPr txBox="1"/>
            <p:nvPr/>
          </p:nvSpPr>
          <p:spPr>
            <a:xfrm>
              <a:off x="0" y="-38100"/>
              <a:ext cx="1434794" cy="1065140"/>
            </a:xfrm>
            <a:prstGeom prst="rect">
              <a:avLst/>
            </a:prstGeom>
          </p:spPr>
          <p:txBody>
            <a:bodyPr lIns="50800" tIns="50800" rIns="50800" bIns="50800" rtlCol="0" anchor="ctr"/>
            <a:lstStyle/>
            <a:p>
              <a:pPr algn="ctr">
                <a:lnSpc>
                  <a:spcPts val="2239"/>
                </a:lnSpc>
              </a:pPr>
              <a:endParaRPr/>
            </a:p>
          </p:txBody>
        </p:sp>
      </p:grpSp>
      <p:grpSp>
        <p:nvGrpSpPr>
          <p:cNvPr id="6" name="Group 6"/>
          <p:cNvGrpSpPr/>
          <p:nvPr/>
        </p:nvGrpSpPr>
        <p:grpSpPr>
          <a:xfrm>
            <a:off x="8610600" y="2171700"/>
            <a:ext cx="9182100" cy="8115300"/>
            <a:chOff x="0" y="0"/>
            <a:chExt cx="1855289" cy="1926777"/>
          </a:xfrm>
        </p:grpSpPr>
        <p:sp>
          <p:nvSpPr>
            <p:cNvPr id="7" name="Freeform 7"/>
            <p:cNvSpPr/>
            <p:nvPr/>
          </p:nvSpPr>
          <p:spPr>
            <a:xfrm>
              <a:off x="0" y="0"/>
              <a:ext cx="1855289" cy="1926777"/>
            </a:xfrm>
            <a:custGeom>
              <a:avLst/>
              <a:gdLst/>
              <a:ahLst/>
              <a:cxnLst/>
              <a:rect l="l" t="t" r="r" b="b"/>
              <a:pathLst>
                <a:path w="1855289" h="1926777">
                  <a:moveTo>
                    <a:pt x="0" y="0"/>
                  </a:moveTo>
                  <a:lnTo>
                    <a:pt x="1855289" y="0"/>
                  </a:lnTo>
                  <a:lnTo>
                    <a:pt x="1855289" y="1926777"/>
                  </a:lnTo>
                  <a:lnTo>
                    <a:pt x="0" y="1926777"/>
                  </a:lnTo>
                  <a:close/>
                </a:path>
              </a:pathLst>
            </a:custGeom>
            <a:solidFill>
              <a:srgbClr val="6B6361"/>
            </a:solidFill>
          </p:spPr>
          <p:txBody>
            <a:bodyPr/>
            <a:lstStyle/>
            <a:p>
              <a:endParaRPr lang="en-US"/>
            </a:p>
          </p:txBody>
        </p:sp>
        <p:sp>
          <p:nvSpPr>
            <p:cNvPr id="8" name="TextBox 8"/>
            <p:cNvSpPr txBox="1"/>
            <p:nvPr/>
          </p:nvSpPr>
          <p:spPr>
            <a:xfrm>
              <a:off x="0" y="-38100"/>
              <a:ext cx="1855289" cy="1964877"/>
            </a:xfrm>
            <a:prstGeom prst="rect">
              <a:avLst/>
            </a:prstGeom>
          </p:spPr>
          <p:txBody>
            <a:bodyPr lIns="50800" tIns="50800" rIns="50800" bIns="50800" rtlCol="0" anchor="ctr"/>
            <a:lstStyle/>
            <a:p>
              <a:pPr algn="ctr">
                <a:lnSpc>
                  <a:spcPts val="2239"/>
                </a:lnSpc>
              </a:pPr>
              <a:endParaRPr/>
            </a:p>
          </p:txBody>
        </p:sp>
      </p:grpSp>
      <p:grpSp>
        <p:nvGrpSpPr>
          <p:cNvPr id="12" name="Group 12"/>
          <p:cNvGrpSpPr/>
          <p:nvPr/>
        </p:nvGrpSpPr>
        <p:grpSpPr>
          <a:xfrm>
            <a:off x="1028700" y="2971268"/>
            <a:ext cx="7945186" cy="6287032"/>
            <a:chOff x="0" y="0"/>
            <a:chExt cx="1004215" cy="794636"/>
          </a:xfrm>
        </p:grpSpPr>
        <p:sp>
          <p:nvSpPr>
            <p:cNvPr id="13" name="Freeform 13"/>
            <p:cNvSpPr/>
            <p:nvPr/>
          </p:nvSpPr>
          <p:spPr>
            <a:xfrm>
              <a:off x="0" y="0"/>
              <a:ext cx="1004215" cy="794636"/>
            </a:xfrm>
            <a:custGeom>
              <a:avLst/>
              <a:gdLst/>
              <a:ahLst/>
              <a:cxnLst/>
              <a:rect l="l" t="t" r="r" b="b"/>
              <a:pathLst>
                <a:path w="1004215" h="794636">
                  <a:moveTo>
                    <a:pt x="0" y="0"/>
                  </a:moveTo>
                  <a:lnTo>
                    <a:pt x="1004215" y="0"/>
                  </a:lnTo>
                  <a:lnTo>
                    <a:pt x="1004215" y="794636"/>
                  </a:lnTo>
                  <a:lnTo>
                    <a:pt x="0" y="794636"/>
                  </a:lnTo>
                  <a:close/>
                </a:path>
              </a:pathLst>
            </a:custGeom>
            <a:blipFill>
              <a:blip r:embed="rId2"/>
              <a:stretch>
                <a:fillRect l="-20337" r="-20337"/>
              </a:stretch>
            </a:blipFill>
          </p:spPr>
          <p:txBody>
            <a:bodyPr/>
            <a:lstStyle/>
            <a:p>
              <a:endParaRPr lang="en-US"/>
            </a:p>
          </p:txBody>
        </p:sp>
      </p:grpSp>
      <p:sp>
        <p:nvSpPr>
          <p:cNvPr id="14" name="TextBox 14"/>
          <p:cNvSpPr txBox="1"/>
          <p:nvPr/>
        </p:nvSpPr>
        <p:spPr>
          <a:xfrm>
            <a:off x="10904780" y="1104900"/>
            <a:ext cx="6240220" cy="975075"/>
          </a:xfrm>
          <a:prstGeom prst="rect">
            <a:avLst/>
          </a:prstGeom>
        </p:spPr>
        <p:txBody>
          <a:bodyPr wrap="square" lIns="0" tIns="0" rIns="0" bIns="0" rtlCol="0" anchor="t">
            <a:spAutoFit/>
          </a:bodyPr>
          <a:lstStyle/>
          <a:p>
            <a:pPr algn="l">
              <a:lnSpc>
                <a:spcPts val="6863"/>
              </a:lnSpc>
            </a:pPr>
            <a:r>
              <a:rPr lang="en-US" sz="8799" spc="-554" dirty="0">
                <a:solidFill>
                  <a:srgbClr val="6B6361"/>
                </a:solidFill>
                <a:latin typeface="Helvetica World"/>
                <a:ea typeface="Helvetica World"/>
                <a:cs typeface="Helvetica World"/>
                <a:sym typeface="Helvetica World"/>
              </a:rPr>
              <a:t>Conclusion</a:t>
            </a:r>
          </a:p>
        </p:txBody>
      </p:sp>
      <p:sp>
        <p:nvSpPr>
          <p:cNvPr id="16" name="TextBox 16"/>
          <p:cNvSpPr txBox="1"/>
          <p:nvPr/>
        </p:nvSpPr>
        <p:spPr>
          <a:xfrm>
            <a:off x="9448800" y="2739278"/>
            <a:ext cx="8229600" cy="7296356"/>
          </a:xfrm>
          <a:prstGeom prst="rect">
            <a:avLst/>
          </a:prstGeom>
        </p:spPr>
        <p:txBody>
          <a:bodyPr wrap="square" lIns="0" tIns="0" rIns="0" bIns="0" rtlCol="0" anchor="t">
            <a:spAutoFit/>
          </a:bodyPr>
          <a:lstStyle/>
          <a:p>
            <a:pPr>
              <a:lnSpc>
                <a:spcPct val="150000"/>
              </a:lnSpc>
            </a:pPr>
            <a:r>
              <a:rPr lang="en-US" sz="3200" b="0" i="0" dirty="0">
                <a:solidFill>
                  <a:srgbClr val="E3E3E3"/>
                </a:solidFill>
                <a:effectLst/>
                <a:latin typeface="Open Sauce" panose="020B0604020202020204" charset="0"/>
              </a:rPr>
              <a:t>The current model is a strong foundation — it effectively predicts home prices based on user-specified inputs like beds, baths, square footage, and zip code. Moving forward, enriching the dataset and tailoring the modeling strategy to address outliers and spatial nuances will help turn this into a production-ready tool.</a:t>
            </a:r>
            <a:endParaRPr lang="en-US" sz="3200" spc="-47" dirty="0">
              <a:solidFill>
                <a:srgbClr val="EEEAE5"/>
              </a:solidFill>
              <a:latin typeface="Open Sauce" panose="020B0604020202020204" charset="0"/>
            </a:endParaRPr>
          </a:p>
          <a:p>
            <a:pPr algn="l">
              <a:lnSpc>
                <a:spcPct val="150000"/>
              </a:lnSpc>
            </a:pPr>
            <a:endParaRPr lang="en-US" sz="3200" spc="-47" dirty="0">
              <a:solidFill>
                <a:srgbClr val="EEEAE5"/>
              </a:solidFill>
              <a:latin typeface="Open Sauce" panose="020B0604020202020204" charset="0"/>
              <a:ea typeface="Open Sauce"/>
              <a:cs typeface="Open Sauce"/>
              <a:sym typeface="Open Sauc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EAE5"/>
        </a:solidFill>
        <a:effectLst/>
      </p:bgPr>
    </p:bg>
    <p:spTree>
      <p:nvGrpSpPr>
        <p:cNvPr id="1" name="">
          <a:extLst>
            <a:ext uri="{FF2B5EF4-FFF2-40B4-BE49-F238E27FC236}">
              <a16:creationId xmlns:a16="http://schemas.microsoft.com/office/drawing/2014/main" id="{A895E72E-F61A-9BE7-FA9A-1BC78BC45AE1}"/>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D571097E-2A7E-073B-5402-5E1E8F2F9F3D}"/>
              </a:ext>
            </a:extLst>
          </p:cNvPr>
          <p:cNvGrpSpPr/>
          <p:nvPr/>
        </p:nvGrpSpPr>
        <p:grpSpPr>
          <a:xfrm>
            <a:off x="4374914" y="-170852"/>
            <a:ext cx="3509535" cy="6965611"/>
            <a:chOff x="0" y="0"/>
            <a:chExt cx="924322" cy="1834564"/>
          </a:xfrm>
        </p:grpSpPr>
        <p:sp>
          <p:nvSpPr>
            <p:cNvPr id="4" name="Freeform 4">
              <a:extLst>
                <a:ext uri="{FF2B5EF4-FFF2-40B4-BE49-F238E27FC236}">
                  <a16:creationId xmlns:a16="http://schemas.microsoft.com/office/drawing/2014/main" id="{7A18E9EB-43DF-A7E5-5895-DED992AF9420}"/>
                </a:ext>
              </a:extLst>
            </p:cNvPr>
            <p:cNvSpPr/>
            <p:nvPr/>
          </p:nvSpPr>
          <p:spPr>
            <a:xfrm>
              <a:off x="0" y="0"/>
              <a:ext cx="924322" cy="1834564"/>
            </a:xfrm>
            <a:custGeom>
              <a:avLst/>
              <a:gdLst/>
              <a:ahLst/>
              <a:cxnLst/>
              <a:rect l="l" t="t" r="r" b="b"/>
              <a:pathLst>
                <a:path w="924322" h="1834564">
                  <a:moveTo>
                    <a:pt x="0" y="0"/>
                  </a:moveTo>
                  <a:lnTo>
                    <a:pt x="924322" y="0"/>
                  </a:lnTo>
                  <a:lnTo>
                    <a:pt x="924322" y="1834564"/>
                  </a:lnTo>
                  <a:lnTo>
                    <a:pt x="0" y="1834564"/>
                  </a:lnTo>
                  <a:close/>
                </a:path>
              </a:pathLst>
            </a:custGeom>
            <a:solidFill>
              <a:srgbClr val="AAA39D"/>
            </a:solidFill>
          </p:spPr>
          <p:txBody>
            <a:bodyPr/>
            <a:lstStyle/>
            <a:p>
              <a:endParaRPr lang="en-US"/>
            </a:p>
          </p:txBody>
        </p:sp>
        <p:sp>
          <p:nvSpPr>
            <p:cNvPr id="5" name="TextBox 5">
              <a:extLst>
                <a:ext uri="{FF2B5EF4-FFF2-40B4-BE49-F238E27FC236}">
                  <a16:creationId xmlns:a16="http://schemas.microsoft.com/office/drawing/2014/main" id="{710B0DDF-2510-F2B7-3FF9-13529812D08C}"/>
                </a:ext>
              </a:extLst>
            </p:cNvPr>
            <p:cNvSpPr txBox="1"/>
            <p:nvPr/>
          </p:nvSpPr>
          <p:spPr>
            <a:xfrm>
              <a:off x="0" y="-38100"/>
              <a:ext cx="924322" cy="1872664"/>
            </a:xfrm>
            <a:prstGeom prst="rect">
              <a:avLst/>
            </a:prstGeom>
          </p:spPr>
          <p:txBody>
            <a:bodyPr lIns="50800" tIns="50800" rIns="50800" bIns="50800" rtlCol="0" anchor="ctr"/>
            <a:lstStyle/>
            <a:p>
              <a:pPr algn="ctr">
                <a:lnSpc>
                  <a:spcPts val="2239"/>
                </a:lnSpc>
              </a:pPr>
              <a:endParaRPr/>
            </a:p>
          </p:txBody>
        </p:sp>
      </p:grpSp>
      <p:grpSp>
        <p:nvGrpSpPr>
          <p:cNvPr id="6" name="Group 6">
            <a:extLst>
              <a:ext uri="{FF2B5EF4-FFF2-40B4-BE49-F238E27FC236}">
                <a16:creationId xmlns:a16="http://schemas.microsoft.com/office/drawing/2014/main" id="{949E406D-88F0-0E81-53D3-61BC50ADB012}"/>
              </a:ext>
            </a:extLst>
          </p:cNvPr>
          <p:cNvGrpSpPr/>
          <p:nvPr/>
        </p:nvGrpSpPr>
        <p:grpSpPr>
          <a:xfrm>
            <a:off x="1028700" y="4550456"/>
            <a:ext cx="5743695" cy="5937056"/>
            <a:chOff x="0" y="0"/>
            <a:chExt cx="1512743" cy="1563669"/>
          </a:xfrm>
        </p:grpSpPr>
        <p:sp>
          <p:nvSpPr>
            <p:cNvPr id="7" name="Freeform 7">
              <a:extLst>
                <a:ext uri="{FF2B5EF4-FFF2-40B4-BE49-F238E27FC236}">
                  <a16:creationId xmlns:a16="http://schemas.microsoft.com/office/drawing/2014/main" id="{8CAAD09B-8197-81B2-9D46-29E1816E6C65}"/>
                </a:ext>
              </a:extLst>
            </p:cNvPr>
            <p:cNvSpPr/>
            <p:nvPr/>
          </p:nvSpPr>
          <p:spPr>
            <a:xfrm>
              <a:off x="0" y="0"/>
              <a:ext cx="1512743" cy="1563669"/>
            </a:xfrm>
            <a:custGeom>
              <a:avLst/>
              <a:gdLst/>
              <a:ahLst/>
              <a:cxnLst/>
              <a:rect l="l" t="t" r="r" b="b"/>
              <a:pathLst>
                <a:path w="1512743" h="1563669">
                  <a:moveTo>
                    <a:pt x="0" y="0"/>
                  </a:moveTo>
                  <a:lnTo>
                    <a:pt x="1512743" y="0"/>
                  </a:lnTo>
                  <a:lnTo>
                    <a:pt x="1512743" y="1563669"/>
                  </a:lnTo>
                  <a:lnTo>
                    <a:pt x="0" y="1563669"/>
                  </a:lnTo>
                  <a:close/>
                </a:path>
              </a:pathLst>
            </a:custGeom>
            <a:solidFill>
              <a:srgbClr val="6B6361"/>
            </a:solidFill>
          </p:spPr>
          <p:txBody>
            <a:bodyPr/>
            <a:lstStyle/>
            <a:p>
              <a:endParaRPr lang="en-US"/>
            </a:p>
          </p:txBody>
        </p:sp>
        <p:sp>
          <p:nvSpPr>
            <p:cNvPr id="8" name="TextBox 8">
              <a:extLst>
                <a:ext uri="{FF2B5EF4-FFF2-40B4-BE49-F238E27FC236}">
                  <a16:creationId xmlns:a16="http://schemas.microsoft.com/office/drawing/2014/main" id="{2CEF2521-C380-45A5-8A6A-3DAA03177BD0}"/>
                </a:ext>
              </a:extLst>
            </p:cNvPr>
            <p:cNvSpPr txBox="1"/>
            <p:nvPr/>
          </p:nvSpPr>
          <p:spPr>
            <a:xfrm>
              <a:off x="0" y="-38100"/>
              <a:ext cx="1512743" cy="1601769"/>
            </a:xfrm>
            <a:prstGeom prst="rect">
              <a:avLst/>
            </a:prstGeom>
          </p:spPr>
          <p:txBody>
            <a:bodyPr lIns="50800" tIns="50800" rIns="50800" bIns="50800" rtlCol="0" anchor="ctr"/>
            <a:lstStyle/>
            <a:p>
              <a:pPr algn="ctr">
                <a:lnSpc>
                  <a:spcPts val="2239"/>
                </a:lnSpc>
              </a:pPr>
              <a:endParaRPr/>
            </a:p>
          </p:txBody>
        </p:sp>
      </p:grpSp>
      <p:grpSp>
        <p:nvGrpSpPr>
          <p:cNvPr id="12" name="Group 12">
            <a:extLst>
              <a:ext uri="{FF2B5EF4-FFF2-40B4-BE49-F238E27FC236}">
                <a16:creationId xmlns:a16="http://schemas.microsoft.com/office/drawing/2014/main" id="{5C2EBBF1-51E2-79B2-4950-A74DA89A1B02}"/>
              </a:ext>
            </a:extLst>
          </p:cNvPr>
          <p:cNvGrpSpPr/>
          <p:nvPr/>
        </p:nvGrpSpPr>
        <p:grpSpPr>
          <a:xfrm>
            <a:off x="13498250" y="6794759"/>
            <a:ext cx="3761050" cy="2463541"/>
            <a:chOff x="0" y="0"/>
            <a:chExt cx="812800" cy="532396"/>
          </a:xfrm>
        </p:grpSpPr>
        <p:sp>
          <p:nvSpPr>
            <p:cNvPr id="13" name="Freeform 13">
              <a:extLst>
                <a:ext uri="{FF2B5EF4-FFF2-40B4-BE49-F238E27FC236}">
                  <a16:creationId xmlns:a16="http://schemas.microsoft.com/office/drawing/2014/main" id="{FF9641E6-BCCB-6CD7-988B-A29C37FD7D1A}"/>
                </a:ext>
              </a:extLst>
            </p:cNvPr>
            <p:cNvSpPr/>
            <p:nvPr/>
          </p:nvSpPr>
          <p:spPr>
            <a:xfrm>
              <a:off x="0" y="0"/>
              <a:ext cx="812800" cy="532396"/>
            </a:xfrm>
            <a:custGeom>
              <a:avLst/>
              <a:gdLst/>
              <a:ahLst/>
              <a:cxnLst/>
              <a:rect l="l" t="t" r="r" b="b"/>
              <a:pathLst>
                <a:path w="812800" h="532396">
                  <a:moveTo>
                    <a:pt x="0" y="0"/>
                  </a:moveTo>
                  <a:lnTo>
                    <a:pt x="812800" y="0"/>
                  </a:lnTo>
                  <a:lnTo>
                    <a:pt x="812800" y="532396"/>
                  </a:lnTo>
                  <a:lnTo>
                    <a:pt x="0" y="532396"/>
                  </a:lnTo>
                  <a:close/>
                </a:path>
              </a:pathLst>
            </a:custGeom>
            <a:blipFill>
              <a:blip r:embed="rId2"/>
              <a:stretch>
                <a:fillRect t="-26334" b="-26334"/>
              </a:stretch>
            </a:blipFill>
          </p:spPr>
          <p:txBody>
            <a:bodyPr/>
            <a:lstStyle/>
            <a:p>
              <a:endParaRPr lang="en-US"/>
            </a:p>
          </p:txBody>
        </p:sp>
      </p:grpSp>
      <p:sp>
        <p:nvSpPr>
          <p:cNvPr id="16" name="TextBox 16">
            <a:extLst>
              <a:ext uri="{FF2B5EF4-FFF2-40B4-BE49-F238E27FC236}">
                <a16:creationId xmlns:a16="http://schemas.microsoft.com/office/drawing/2014/main" id="{E999B5EA-E777-1CE6-7EDF-D0CE18FE813A}"/>
              </a:ext>
            </a:extLst>
          </p:cNvPr>
          <p:cNvSpPr txBox="1"/>
          <p:nvPr/>
        </p:nvSpPr>
        <p:spPr>
          <a:xfrm>
            <a:off x="9716149" y="1293094"/>
            <a:ext cx="7543151" cy="4401210"/>
          </a:xfrm>
          <a:prstGeom prst="rect">
            <a:avLst/>
          </a:prstGeom>
        </p:spPr>
        <p:txBody>
          <a:bodyPr lIns="0" tIns="0" rIns="0" bIns="0" rtlCol="0" anchor="t">
            <a:spAutoFit/>
          </a:bodyPr>
          <a:lstStyle/>
          <a:p>
            <a:pPr algn="l">
              <a:lnSpc>
                <a:spcPts val="16204"/>
              </a:lnSpc>
            </a:pPr>
            <a:r>
              <a:rPr lang="en-US" sz="20774" spc="-1308" dirty="0">
                <a:solidFill>
                  <a:srgbClr val="6B6361"/>
                </a:solidFill>
                <a:latin typeface="Helvetica World"/>
                <a:ea typeface="Helvetica World"/>
                <a:cs typeface="Helvetica World"/>
                <a:sym typeface="Helvetica World"/>
              </a:rPr>
              <a:t>Thank You!</a:t>
            </a:r>
          </a:p>
        </p:txBody>
      </p:sp>
    </p:spTree>
    <p:extLst>
      <p:ext uri="{BB962C8B-B14F-4D97-AF65-F5344CB8AC3E}">
        <p14:creationId xmlns:p14="http://schemas.microsoft.com/office/powerpoint/2010/main" val="3770125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EAE5"/>
        </a:solidFill>
        <a:effectLst/>
      </p:bgPr>
    </p:bg>
    <p:spTree>
      <p:nvGrpSpPr>
        <p:cNvPr id="1" name=""/>
        <p:cNvGrpSpPr/>
        <p:nvPr/>
      </p:nvGrpSpPr>
      <p:grpSpPr>
        <a:xfrm>
          <a:off x="0" y="0"/>
          <a:ext cx="0" cy="0"/>
          <a:chOff x="0" y="0"/>
          <a:chExt cx="0" cy="0"/>
        </a:xfrm>
      </p:grpSpPr>
      <p:grpSp>
        <p:nvGrpSpPr>
          <p:cNvPr id="3" name="Group 3"/>
          <p:cNvGrpSpPr/>
          <p:nvPr/>
        </p:nvGrpSpPr>
        <p:grpSpPr>
          <a:xfrm>
            <a:off x="13882700" y="-252407"/>
            <a:ext cx="4405300" cy="3496411"/>
            <a:chOff x="0" y="0"/>
            <a:chExt cx="1160244" cy="920865"/>
          </a:xfrm>
        </p:grpSpPr>
        <p:sp>
          <p:nvSpPr>
            <p:cNvPr id="4" name="Freeform 4"/>
            <p:cNvSpPr/>
            <p:nvPr/>
          </p:nvSpPr>
          <p:spPr>
            <a:xfrm>
              <a:off x="0" y="0"/>
              <a:ext cx="1160244" cy="920865"/>
            </a:xfrm>
            <a:custGeom>
              <a:avLst/>
              <a:gdLst/>
              <a:ahLst/>
              <a:cxnLst/>
              <a:rect l="l" t="t" r="r" b="b"/>
              <a:pathLst>
                <a:path w="1160244" h="920865">
                  <a:moveTo>
                    <a:pt x="0" y="0"/>
                  </a:moveTo>
                  <a:lnTo>
                    <a:pt x="1160244" y="0"/>
                  </a:lnTo>
                  <a:lnTo>
                    <a:pt x="1160244" y="920865"/>
                  </a:lnTo>
                  <a:lnTo>
                    <a:pt x="0" y="920865"/>
                  </a:lnTo>
                  <a:close/>
                </a:path>
              </a:pathLst>
            </a:custGeom>
            <a:solidFill>
              <a:srgbClr val="AAA39D"/>
            </a:solidFill>
          </p:spPr>
          <p:txBody>
            <a:bodyPr/>
            <a:lstStyle/>
            <a:p>
              <a:endParaRPr lang="en-US"/>
            </a:p>
          </p:txBody>
        </p:sp>
        <p:sp>
          <p:nvSpPr>
            <p:cNvPr id="5" name="TextBox 5"/>
            <p:cNvSpPr txBox="1"/>
            <p:nvPr/>
          </p:nvSpPr>
          <p:spPr>
            <a:xfrm>
              <a:off x="0" y="-38100"/>
              <a:ext cx="1160244" cy="958965"/>
            </a:xfrm>
            <a:prstGeom prst="rect">
              <a:avLst/>
            </a:prstGeom>
          </p:spPr>
          <p:txBody>
            <a:bodyPr lIns="50800" tIns="50800" rIns="50800" bIns="50800" rtlCol="0" anchor="ctr"/>
            <a:lstStyle/>
            <a:p>
              <a:pPr algn="ctr">
                <a:lnSpc>
                  <a:spcPts val="2239"/>
                </a:lnSpc>
              </a:pPr>
              <a:endParaRPr/>
            </a:p>
          </p:txBody>
        </p:sp>
      </p:grpSp>
      <p:grpSp>
        <p:nvGrpSpPr>
          <p:cNvPr id="6" name="Group 6"/>
          <p:cNvGrpSpPr/>
          <p:nvPr/>
        </p:nvGrpSpPr>
        <p:grpSpPr>
          <a:xfrm>
            <a:off x="8015970" y="1042466"/>
            <a:ext cx="10272029" cy="5486399"/>
            <a:chOff x="0" y="0"/>
            <a:chExt cx="2320487" cy="2612920"/>
          </a:xfrm>
        </p:grpSpPr>
        <p:sp>
          <p:nvSpPr>
            <p:cNvPr id="7" name="Freeform 7"/>
            <p:cNvSpPr/>
            <p:nvPr/>
          </p:nvSpPr>
          <p:spPr>
            <a:xfrm>
              <a:off x="0" y="0"/>
              <a:ext cx="2320487" cy="2612920"/>
            </a:xfrm>
            <a:custGeom>
              <a:avLst/>
              <a:gdLst/>
              <a:ahLst/>
              <a:cxnLst/>
              <a:rect l="l" t="t" r="r" b="b"/>
              <a:pathLst>
                <a:path w="2320487" h="2612920">
                  <a:moveTo>
                    <a:pt x="0" y="0"/>
                  </a:moveTo>
                  <a:lnTo>
                    <a:pt x="2320487" y="0"/>
                  </a:lnTo>
                  <a:lnTo>
                    <a:pt x="2320487" y="2612920"/>
                  </a:lnTo>
                  <a:lnTo>
                    <a:pt x="0" y="2612920"/>
                  </a:lnTo>
                  <a:close/>
                </a:path>
              </a:pathLst>
            </a:custGeom>
            <a:solidFill>
              <a:srgbClr val="6B6361"/>
            </a:solidFill>
          </p:spPr>
          <p:txBody>
            <a:bodyPr/>
            <a:lstStyle/>
            <a:p>
              <a:endParaRPr lang="en-US"/>
            </a:p>
          </p:txBody>
        </p:sp>
        <p:sp>
          <p:nvSpPr>
            <p:cNvPr id="8" name="TextBox 8"/>
            <p:cNvSpPr txBox="1"/>
            <p:nvPr/>
          </p:nvSpPr>
          <p:spPr>
            <a:xfrm>
              <a:off x="0" y="-38100"/>
              <a:ext cx="2320487" cy="2651020"/>
            </a:xfrm>
            <a:prstGeom prst="rect">
              <a:avLst/>
            </a:prstGeom>
          </p:spPr>
          <p:txBody>
            <a:bodyPr lIns="50800" tIns="50800" rIns="50800" bIns="50800" rtlCol="0" anchor="ctr"/>
            <a:lstStyle/>
            <a:p>
              <a:pPr algn="ctr">
                <a:lnSpc>
                  <a:spcPts val="2239"/>
                </a:lnSpc>
              </a:pPr>
              <a:endParaRPr/>
            </a:p>
          </p:txBody>
        </p:sp>
      </p:grpSp>
      <p:grpSp>
        <p:nvGrpSpPr>
          <p:cNvPr id="9" name="Group 9"/>
          <p:cNvGrpSpPr/>
          <p:nvPr/>
        </p:nvGrpSpPr>
        <p:grpSpPr>
          <a:xfrm>
            <a:off x="0" y="5678170"/>
            <a:ext cx="4244071" cy="4608830"/>
            <a:chOff x="0" y="0"/>
            <a:chExt cx="1117780" cy="1213848"/>
          </a:xfrm>
        </p:grpSpPr>
        <p:sp>
          <p:nvSpPr>
            <p:cNvPr id="10" name="Freeform 10"/>
            <p:cNvSpPr/>
            <p:nvPr/>
          </p:nvSpPr>
          <p:spPr>
            <a:xfrm>
              <a:off x="0" y="0"/>
              <a:ext cx="1117780" cy="1213848"/>
            </a:xfrm>
            <a:custGeom>
              <a:avLst/>
              <a:gdLst/>
              <a:ahLst/>
              <a:cxnLst/>
              <a:rect l="l" t="t" r="r" b="b"/>
              <a:pathLst>
                <a:path w="1117780" h="1213848">
                  <a:moveTo>
                    <a:pt x="0" y="0"/>
                  </a:moveTo>
                  <a:lnTo>
                    <a:pt x="1117780" y="0"/>
                  </a:lnTo>
                  <a:lnTo>
                    <a:pt x="1117780" y="1213848"/>
                  </a:lnTo>
                  <a:lnTo>
                    <a:pt x="0" y="1213848"/>
                  </a:lnTo>
                  <a:close/>
                </a:path>
              </a:pathLst>
            </a:custGeom>
            <a:solidFill>
              <a:srgbClr val="AAA39D"/>
            </a:solidFill>
          </p:spPr>
          <p:txBody>
            <a:bodyPr/>
            <a:lstStyle/>
            <a:p>
              <a:endParaRPr lang="en-US"/>
            </a:p>
          </p:txBody>
        </p:sp>
        <p:sp>
          <p:nvSpPr>
            <p:cNvPr id="11" name="TextBox 11"/>
            <p:cNvSpPr txBox="1"/>
            <p:nvPr/>
          </p:nvSpPr>
          <p:spPr>
            <a:xfrm>
              <a:off x="0" y="-38100"/>
              <a:ext cx="1117780" cy="1251948"/>
            </a:xfrm>
            <a:prstGeom prst="rect">
              <a:avLst/>
            </a:prstGeom>
          </p:spPr>
          <p:txBody>
            <a:bodyPr lIns="50800" tIns="50800" rIns="50800" bIns="50800" rtlCol="0" anchor="ctr"/>
            <a:lstStyle/>
            <a:p>
              <a:pPr algn="ctr">
                <a:lnSpc>
                  <a:spcPts val="2239"/>
                </a:lnSpc>
              </a:pPr>
              <a:endParaRPr/>
            </a:p>
          </p:txBody>
        </p:sp>
      </p:grpSp>
      <p:grpSp>
        <p:nvGrpSpPr>
          <p:cNvPr id="12" name="Group 12"/>
          <p:cNvGrpSpPr/>
          <p:nvPr/>
        </p:nvGrpSpPr>
        <p:grpSpPr>
          <a:xfrm>
            <a:off x="1028700" y="2827557"/>
            <a:ext cx="6430743" cy="6430743"/>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2"/>
              <a:stretch>
                <a:fillRect l="-25046" r="-25046"/>
              </a:stretch>
            </a:blipFill>
          </p:spPr>
          <p:txBody>
            <a:bodyPr/>
            <a:lstStyle/>
            <a:p>
              <a:endParaRPr lang="en-US"/>
            </a:p>
          </p:txBody>
        </p:sp>
      </p:grpSp>
      <p:sp>
        <p:nvSpPr>
          <p:cNvPr id="17" name="TextBox 17"/>
          <p:cNvSpPr txBox="1"/>
          <p:nvPr/>
        </p:nvSpPr>
        <p:spPr>
          <a:xfrm>
            <a:off x="9391348" y="1505066"/>
            <a:ext cx="7632700" cy="947119"/>
          </a:xfrm>
          <a:prstGeom prst="rect">
            <a:avLst/>
          </a:prstGeom>
        </p:spPr>
        <p:txBody>
          <a:bodyPr wrap="square" lIns="0" tIns="0" rIns="0" bIns="0" rtlCol="0" anchor="t">
            <a:spAutoFit/>
          </a:bodyPr>
          <a:lstStyle/>
          <a:p>
            <a:pPr algn="l">
              <a:lnSpc>
                <a:spcPts val="6863"/>
              </a:lnSpc>
            </a:pPr>
            <a:r>
              <a:rPr lang="en-US" sz="8799" spc="-554" dirty="0">
                <a:solidFill>
                  <a:srgbClr val="EEEAE5"/>
                </a:solidFill>
                <a:latin typeface="Helvetica World"/>
                <a:ea typeface="Helvetica World"/>
                <a:cs typeface="Helvetica World"/>
                <a:sym typeface="Helvetica World"/>
              </a:rPr>
              <a:t>Project Overview</a:t>
            </a:r>
          </a:p>
        </p:txBody>
      </p:sp>
      <p:sp>
        <p:nvSpPr>
          <p:cNvPr id="19" name="TextBox 19"/>
          <p:cNvSpPr txBox="1"/>
          <p:nvPr/>
        </p:nvSpPr>
        <p:spPr>
          <a:xfrm>
            <a:off x="8922885" y="2520436"/>
            <a:ext cx="8458200" cy="4098558"/>
          </a:xfrm>
          <a:prstGeom prst="rect">
            <a:avLst/>
          </a:prstGeom>
        </p:spPr>
        <p:txBody>
          <a:bodyPr wrap="square" lIns="0" tIns="0" rIns="0" bIns="0" rtlCol="0" anchor="t">
            <a:spAutoFit/>
          </a:bodyPr>
          <a:lstStyle/>
          <a:p>
            <a:pPr>
              <a:lnSpc>
                <a:spcPct val="150000"/>
              </a:lnSpc>
            </a:pPr>
            <a:r>
              <a:rPr lang="en-US" sz="2000" spc="-47" dirty="0">
                <a:solidFill>
                  <a:srgbClr val="EEEAE5"/>
                </a:solidFill>
                <a:latin typeface="Open Sauce"/>
              </a:rPr>
              <a:t>A machine learning model was built to predict housing prices based on key property characteristics. </a:t>
            </a:r>
          </a:p>
          <a:p>
            <a:pPr>
              <a:lnSpc>
                <a:spcPct val="150000"/>
              </a:lnSpc>
            </a:pPr>
            <a:r>
              <a:rPr lang="en-US" sz="2000" spc="-47" dirty="0">
                <a:solidFill>
                  <a:srgbClr val="EEEAE5"/>
                </a:solidFill>
                <a:latin typeface="Open Sauce"/>
              </a:rPr>
              <a:t>The goal is to simulate a real estate price estimator that delivers an expected home price using inputs like beds, baths, square footage, and zip code.</a:t>
            </a:r>
          </a:p>
          <a:p>
            <a:pPr>
              <a:lnSpc>
                <a:spcPct val="150000"/>
              </a:lnSpc>
            </a:pPr>
            <a:r>
              <a:rPr lang="en-US" sz="2000" spc="-47" dirty="0">
                <a:solidFill>
                  <a:srgbClr val="EEEAE5"/>
                </a:solidFill>
                <a:latin typeface="Open Sauce"/>
              </a:rPr>
              <a:t>Our final model was developed in </a:t>
            </a:r>
            <a:r>
              <a:rPr lang="en-US" sz="2000" spc="-47" dirty="0" err="1">
                <a:solidFill>
                  <a:srgbClr val="EEEAE5"/>
                </a:solidFill>
                <a:latin typeface="Open Sauce"/>
              </a:rPr>
              <a:t>PySpark</a:t>
            </a:r>
            <a:r>
              <a:rPr lang="en-US" sz="2000" spc="-47" dirty="0">
                <a:solidFill>
                  <a:srgbClr val="EEEAE5"/>
                </a:solidFill>
                <a:latin typeface="Open Sauce"/>
              </a:rPr>
              <a:t>, chosen for its scalability and speed on large datasets.</a:t>
            </a:r>
          </a:p>
          <a:p>
            <a:pPr>
              <a:lnSpc>
                <a:spcPct val="150000"/>
              </a:lnSpc>
            </a:pPr>
            <a:r>
              <a:rPr lang="en-US" sz="2000" spc="-47" dirty="0">
                <a:solidFill>
                  <a:srgbClr val="EEEAE5"/>
                </a:solidFill>
                <a:latin typeface="Open Sauce"/>
              </a:rPr>
              <a:t>Target users: prospective homebuyers and real estate analysts.</a:t>
            </a:r>
          </a:p>
          <a:p>
            <a:pPr>
              <a:lnSpc>
                <a:spcPct val="150000"/>
              </a:lnSpc>
            </a:pPr>
            <a:endParaRPr lang="en-US" sz="2000" spc="-47" dirty="0">
              <a:solidFill>
                <a:srgbClr val="EEEAE5"/>
              </a:solidFill>
              <a:latin typeface="Open Sauce"/>
            </a:endParaRPr>
          </a:p>
        </p:txBody>
      </p:sp>
      <p:grpSp>
        <p:nvGrpSpPr>
          <p:cNvPr id="23" name="Group 22">
            <a:extLst>
              <a:ext uri="{FF2B5EF4-FFF2-40B4-BE49-F238E27FC236}">
                <a16:creationId xmlns:a16="http://schemas.microsoft.com/office/drawing/2014/main" id="{2A887806-02CF-3FD6-CF52-7804DAD5A847}"/>
              </a:ext>
            </a:extLst>
          </p:cNvPr>
          <p:cNvGrpSpPr/>
          <p:nvPr/>
        </p:nvGrpSpPr>
        <p:grpSpPr>
          <a:xfrm>
            <a:off x="8922885" y="6896100"/>
            <a:ext cx="10043429" cy="2930854"/>
            <a:chOff x="8015971" y="7160656"/>
            <a:chExt cx="10272029" cy="2930854"/>
          </a:xfrm>
        </p:grpSpPr>
        <p:grpSp>
          <p:nvGrpSpPr>
            <p:cNvPr id="2" name="Group 3">
              <a:extLst>
                <a:ext uri="{FF2B5EF4-FFF2-40B4-BE49-F238E27FC236}">
                  <a16:creationId xmlns:a16="http://schemas.microsoft.com/office/drawing/2014/main" id="{F08B42C6-B75A-B1A6-A5D0-DB08D42D6C62}"/>
                </a:ext>
              </a:extLst>
            </p:cNvPr>
            <p:cNvGrpSpPr/>
            <p:nvPr/>
          </p:nvGrpSpPr>
          <p:grpSpPr>
            <a:xfrm>
              <a:off x="8015971" y="7160656"/>
              <a:ext cx="10272029" cy="2930854"/>
              <a:chOff x="-165222" y="-38100"/>
              <a:chExt cx="1325466" cy="958965"/>
            </a:xfrm>
          </p:grpSpPr>
          <p:sp>
            <p:nvSpPr>
              <p:cNvPr id="14" name="Freeform 4">
                <a:extLst>
                  <a:ext uri="{FF2B5EF4-FFF2-40B4-BE49-F238E27FC236}">
                    <a16:creationId xmlns:a16="http://schemas.microsoft.com/office/drawing/2014/main" id="{75EEEC4E-9734-710D-B0B5-8ACE07C84575}"/>
                  </a:ext>
                </a:extLst>
              </p:cNvPr>
              <p:cNvSpPr/>
              <p:nvPr/>
            </p:nvSpPr>
            <p:spPr>
              <a:xfrm>
                <a:off x="-165222" y="0"/>
                <a:ext cx="1160244" cy="920865"/>
              </a:xfrm>
              <a:custGeom>
                <a:avLst/>
                <a:gdLst/>
                <a:ahLst/>
                <a:cxnLst/>
                <a:rect l="l" t="t" r="r" b="b"/>
                <a:pathLst>
                  <a:path w="1160244" h="920865">
                    <a:moveTo>
                      <a:pt x="0" y="0"/>
                    </a:moveTo>
                    <a:lnTo>
                      <a:pt x="1160244" y="0"/>
                    </a:lnTo>
                    <a:lnTo>
                      <a:pt x="1160244" y="920865"/>
                    </a:lnTo>
                    <a:lnTo>
                      <a:pt x="0" y="920865"/>
                    </a:lnTo>
                    <a:close/>
                  </a:path>
                </a:pathLst>
              </a:custGeom>
              <a:solidFill>
                <a:srgbClr val="AAA39D"/>
              </a:solidFill>
            </p:spPr>
            <p:txBody>
              <a:bodyPr/>
              <a:lstStyle/>
              <a:p>
                <a:endParaRPr lang="en-US" dirty="0"/>
              </a:p>
            </p:txBody>
          </p:sp>
          <p:sp>
            <p:nvSpPr>
              <p:cNvPr id="15" name="TextBox 5">
                <a:extLst>
                  <a:ext uri="{FF2B5EF4-FFF2-40B4-BE49-F238E27FC236}">
                    <a16:creationId xmlns:a16="http://schemas.microsoft.com/office/drawing/2014/main" id="{1FDA9DA0-C367-D197-D595-500B85EC5F70}"/>
                  </a:ext>
                </a:extLst>
              </p:cNvPr>
              <p:cNvSpPr txBox="1"/>
              <p:nvPr/>
            </p:nvSpPr>
            <p:spPr>
              <a:xfrm>
                <a:off x="0" y="-38100"/>
                <a:ext cx="1160244" cy="958965"/>
              </a:xfrm>
              <a:prstGeom prst="rect">
                <a:avLst/>
              </a:prstGeom>
            </p:spPr>
            <p:txBody>
              <a:bodyPr lIns="50800" tIns="50800" rIns="50800" bIns="50800" rtlCol="0" anchor="ctr"/>
              <a:lstStyle/>
              <a:p>
                <a:pPr algn="ctr">
                  <a:lnSpc>
                    <a:spcPts val="2239"/>
                  </a:lnSpc>
                </a:pPr>
                <a:endParaRPr/>
              </a:p>
            </p:txBody>
          </p:sp>
        </p:grpSp>
        <p:sp>
          <p:nvSpPr>
            <p:cNvPr id="22" name="TextBox 21">
              <a:extLst>
                <a:ext uri="{FF2B5EF4-FFF2-40B4-BE49-F238E27FC236}">
                  <a16:creationId xmlns:a16="http://schemas.microsoft.com/office/drawing/2014/main" id="{734A9467-B29A-0973-20E8-ABC4B187B2C7}"/>
                </a:ext>
              </a:extLst>
            </p:cNvPr>
            <p:cNvSpPr txBox="1"/>
            <p:nvPr/>
          </p:nvSpPr>
          <p:spPr>
            <a:xfrm>
              <a:off x="8032447" y="7417035"/>
              <a:ext cx="8991601" cy="2534540"/>
            </a:xfrm>
            <a:prstGeom prst="rect">
              <a:avLst/>
            </a:prstGeom>
            <a:noFill/>
          </p:spPr>
          <p:txBody>
            <a:bodyPr wrap="square">
              <a:spAutoFit/>
            </a:bodyPr>
            <a:lstStyle/>
            <a:p>
              <a:pPr>
                <a:lnSpc>
                  <a:spcPct val="150000"/>
                </a:lnSpc>
              </a:pPr>
              <a:r>
                <a:rPr lang="en-US" spc="-47" dirty="0">
                  <a:solidFill>
                    <a:srgbClr val="EEEAE5"/>
                  </a:solidFill>
                  <a:latin typeface="Open Sauce"/>
                </a:rPr>
                <a:t>A</a:t>
              </a:r>
              <a:r>
                <a:rPr lang="en-US" sz="1800" spc="-47" dirty="0">
                  <a:solidFill>
                    <a:srgbClr val="EEEAE5"/>
                  </a:solidFill>
                  <a:latin typeface="Open Sauce"/>
                </a:rPr>
                <a:t> comprehensive Real Estate dataset from across the United States for the year 2024. The dataset was comprised of 1,048,575 real estate listings nationwide, featuring key attributes including price, number of bedrooms and bathrooms, house size, lot size, and location details (city, state, and zip code). However, the dataset required extensive preprocessing to ensure consistency, accuracy, and readiness for predictive modeling.</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EAE5"/>
        </a:solidFill>
        <a:effectLst/>
      </p:bgPr>
    </p:bg>
    <p:spTree>
      <p:nvGrpSpPr>
        <p:cNvPr id="1" name=""/>
        <p:cNvGrpSpPr/>
        <p:nvPr/>
      </p:nvGrpSpPr>
      <p:grpSpPr>
        <a:xfrm>
          <a:off x="0" y="0"/>
          <a:ext cx="0" cy="0"/>
          <a:chOff x="0" y="0"/>
          <a:chExt cx="0" cy="0"/>
        </a:xfrm>
      </p:grpSpPr>
      <p:grpSp>
        <p:nvGrpSpPr>
          <p:cNvPr id="2" name="Group 2"/>
          <p:cNvGrpSpPr/>
          <p:nvPr/>
        </p:nvGrpSpPr>
        <p:grpSpPr>
          <a:xfrm>
            <a:off x="7734866" y="495300"/>
            <a:ext cx="10553134" cy="8382000"/>
            <a:chOff x="0" y="-38100"/>
            <a:chExt cx="1434794" cy="1072009"/>
          </a:xfrm>
        </p:grpSpPr>
        <p:sp>
          <p:nvSpPr>
            <p:cNvPr id="3" name="Freeform 3"/>
            <p:cNvSpPr/>
            <p:nvPr/>
          </p:nvSpPr>
          <p:spPr>
            <a:xfrm>
              <a:off x="0" y="5428"/>
              <a:ext cx="1434794" cy="1028481"/>
            </a:xfrm>
            <a:custGeom>
              <a:avLst/>
              <a:gdLst/>
              <a:ahLst/>
              <a:cxnLst/>
              <a:rect l="l" t="t" r="r" b="b"/>
              <a:pathLst>
                <a:path w="1434794" h="1028481">
                  <a:moveTo>
                    <a:pt x="0" y="0"/>
                  </a:moveTo>
                  <a:lnTo>
                    <a:pt x="1434794" y="0"/>
                  </a:lnTo>
                  <a:lnTo>
                    <a:pt x="1434794" y="1028481"/>
                  </a:lnTo>
                  <a:lnTo>
                    <a:pt x="0" y="1028481"/>
                  </a:lnTo>
                  <a:close/>
                </a:path>
              </a:pathLst>
            </a:custGeom>
            <a:solidFill>
              <a:srgbClr val="AAA39D"/>
            </a:solidFill>
          </p:spPr>
          <p:txBody>
            <a:bodyPr/>
            <a:lstStyle/>
            <a:p>
              <a:endParaRPr lang="en-US"/>
            </a:p>
          </p:txBody>
        </p:sp>
        <p:sp>
          <p:nvSpPr>
            <p:cNvPr id="4" name="TextBox 4"/>
            <p:cNvSpPr txBox="1"/>
            <p:nvPr/>
          </p:nvSpPr>
          <p:spPr>
            <a:xfrm>
              <a:off x="0" y="-38100"/>
              <a:ext cx="1434794" cy="1066581"/>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a:off x="24418" y="-548348"/>
            <a:ext cx="7787793" cy="9944099"/>
            <a:chOff x="0" y="0"/>
            <a:chExt cx="2058542" cy="2459057"/>
          </a:xfrm>
        </p:grpSpPr>
        <p:sp>
          <p:nvSpPr>
            <p:cNvPr id="6" name="Freeform 6"/>
            <p:cNvSpPr/>
            <p:nvPr/>
          </p:nvSpPr>
          <p:spPr>
            <a:xfrm>
              <a:off x="0" y="0"/>
              <a:ext cx="2058543" cy="2459057"/>
            </a:xfrm>
            <a:custGeom>
              <a:avLst/>
              <a:gdLst/>
              <a:ahLst/>
              <a:cxnLst/>
              <a:rect l="l" t="t" r="r" b="b"/>
              <a:pathLst>
                <a:path w="2058543" h="2459057">
                  <a:moveTo>
                    <a:pt x="0" y="0"/>
                  </a:moveTo>
                  <a:lnTo>
                    <a:pt x="2058543" y="0"/>
                  </a:lnTo>
                  <a:lnTo>
                    <a:pt x="2058543" y="2459057"/>
                  </a:lnTo>
                  <a:lnTo>
                    <a:pt x="0" y="2459057"/>
                  </a:lnTo>
                  <a:close/>
                </a:path>
              </a:pathLst>
            </a:custGeom>
            <a:solidFill>
              <a:srgbClr val="6B6361"/>
            </a:solidFill>
          </p:spPr>
          <p:txBody>
            <a:bodyPr/>
            <a:lstStyle/>
            <a:p>
              <a:endParaRPr lang="en-US"/>
            </a:p>
          </p:txBody>
        </p:sp>
        <p:sp>
          <p:nvSpPr>
            <p:cNvPr id="7" name="TextBox 7"/>
            <p:cNvSpPr txBox="1"/>
            <p:nvPr/>
          </p:nvSpPr>
          <p:spPr>
            <a:xfrm>
              <a:off x="0" y="-38100"/>
              <a:ext cx="2058542" cy="2497157"/>
            </a:xfrm>
            <a:prstGeom prst="rect">
              <a:avLst/>
            </a:prstGeom>
          </p:spPr>
          <p:txBody>
            <a:bodyPr lIns="50800" tIns="50800" rIns="50800" bIns="50800" rtlCol="0" anchor="ctr"/>
            <a:lstStyle/>
            <a:p>
              <a:pPr algn="ctr">
                <a:lnSpc>
                  <a:spcPts val="2239"/>
                </a:lnSpc>
              </a:pPr>
              <a:endParaRPr/>
            </a:p>
          </p:txBody>
        </p:sp>
      </p:grpSp>
      <p:sp>
        <p:nvSpPr>
          <p:cNvPr id="14" name="TextBox 14"/>
          <p:cNvSpPr txBox="1"/>
          <p:nvPr/>
        </p:nvSpPr>
        <p:spPr>
          <a:xfrm>
            <a:off x="254162" y="196498"/>
            <a:ext cx="7505700" cy="975011"/>
          </a:xfrm>
          <a:prstGeom prst="rect">
            <a:avLst/>
          </a:prstGeom>
        </p:spPr>
        <p:txBody>
          <a:bodyPr wrap="square" lIns="0" tIns="0" rIns="0" bIns="0" rtlCol="0" anchor="t">
            <a:spAutoFit/>
          </a:bodyPr>
          <a:lstStyle/>
          <a:p>
            <a:pPr algn="l">
              <a:lnSpc>
                <a:spcPts val="6863"/>
              </a:lnSpc>
            </a:pPr>
            <a:r>
              <a:rPr lang="en-US" sz="8799" spc="-554" dirty="0">
                <a:solidFill>
                  <a:srgbClr val="EEEAE5"/>
                </a:solidFill>
                <a:latin typeface="Helvetica World"/>
                <a:ea typeface="Helvetica World"/>
                <a:cs typeface="Helvetica World"/>
                <a:sym typeface="Helvetica World"/>
              </a:rPr>
              <a:t>Prediction Goals:</a:t>
            </a:r>
          </a:p>
        </p:txBody>
      </p:sp>
      <p:sp>
        <p:nvSpPr>
          <p:cNvPr id="16" name="TextBox 16"/>
          <p:cNvSpPr txBox="1"/>
          <p:nvPr/>
        </p:nvSpPr>
        <p:spPr>
          <a:xfrm>
            <a:off x="415688" y="1964726"/>
            <a:ext cx="6019800" cy="405239"/>
          </a:xfrm>
          <a:prstGeom prst="rect">
            <a:avLst/>
          </a:prstGeom>
        </p:spPr>
        <p:txBody>
          <a:bodyPr wrap="square" lIns="0" tIns="0" rIns="0" bIns="0" rtlCol="0" anchor="t">
            <a:spAutoFit/>
          </a:bodyPr>
          <a:lstStyle/>
          <a:p>
            <a:pPr algn="l">
              <a:lnSpc>
                <a:spcPct val="150000"/>
              </a:lnSpc>
            </a:pPr>
            <a:endParaRPr lang="en-US" sz="2000" spc="-47" dirty="0">
              <a:solidFill>
                <a:srgbClr val="EEEAE5"/>
              </a:solidFill>
              <a:latin typeface="Open Sauce"/>
              <a:sym typeface="Open Sauce"/>
            </a:endParaRPr>
          </a:p>
        </p:txBody>
      </p:sp>
      <p:sp>
        <p:nvSpPr>
          <p:cNvPr id="12" name="Rectangle 4">
            <a:extLst>
              <a:ext uri="{FF2B5EF4-FFF2-40B4-BE49-F238E27FC236}">
                <a16:creationId xmlns:a16="http://schemas.microsoft.com/office/drawing/2014/main" id="{4AF9D344-1C19-0730-1C82-9860B63BBF59}"/>
              </a:ext>
            </a:extLst>
          </p:cNvPr>
          <p:cNvSpPr>
            <a:spLocks noChangeArrowheads="1"/>
          </p:cNvSpPr>
          <p:nvPr/>
        </p:nvSpPr>
        <p:spPr bwMode="auto">
          <a:xfrm>
            <a:off x="262479" y="1693333"/>
            <a:ext cx="7391400" cy="775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rgbClr val="EFEBE5"/>
                </a:solidFill>
                <a:effectLst>
                  <a:outerShdw blurRad="38100" dist="38100" dir="2700000" algn="tl">
                    <a:srgbClr val="000000">
                      <a:alpha val="43137"/>
                    </a:srgbClr>
                  </a:outerShdw>
                </a:effectLst>
                <a:latin typeface="Open Sauce" panose="020B0604020202020204" charset="0"/>
              </a:rPr>
              <a:t>Predict home prices using user-specified inputs:</a:t>
            </a:r>
          </a:p>
          <a:p>
            <a:pPr marL="800100" lvl="1" indent="-34290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rgbClr val="EFEBE5"/>
                </a:solidFill>
                <a:effectLst/>
                <a:latin typeface="Open Sauce" panose="020B0604020202020204" charset="0"/>
              </a:rPr>
              <a:t>Zip code</a:t>
            </a:r>
          </a:p>
          <a:p>
            <a:pPr marL="800100" lvl="1" indent="-34290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rgbClr val="EFEBE5"/>
                </a:solidFill>
                <a:effectLst/>
                <a:latin typeface="Open Sauce" panose="020B0604020202020204" charset="0"/>
              </a:rPr>
              <a:t>Number of bedrooms</a:t>
            </a:r>
          </a:p>
          <a:p>
            <a:pPr marL="800100" lvl="1" indent="-34290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rgbClr val="EFEBE5"/>
                </a:solidFill>
                <a:effectLst/>
                <a:latin typeface="Open Sauce" panose="020B0604020202020204" charset="0"/>
              </a:rPr>
              <a:t>Number of bathrooms</a:t>
            </a:r>
          </a:p>
          <a:p>
            <a:pPr marL="800100" lvl="1" indent="-34290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rgbClr val="EFEBE5"/>
                </a:solidFill>
                <a:effectLst/>
                <a:latin typeface="Open Sauce" panose="020B0604020202020204" charset="0"/>
              </a:rPr>
              <a:t>House size</a:t>
            </a:r>
          </a:p>
          <a:p>
            <a:pPr lvl="1" eaLnBrk="0" fontAlgn="base" hangingPunct="0">
              <a:spcBef>
                <a:spcPct val="0"/>
              </a:spcBef>
              <a:spcAft>
                <a:spcPct val="0"/>
              </a:spcAft>
            </a:pPr>
            <a:endParaRPr kumimoji="0" lang="en-US" altLang="en-US" sz="2000" b="0" i="0" u="none" strike="noStrike" cap="none" normalizeH="0" baseline="0" dirty="0">
              <a:ln>
                <a:noFill/>
              </a:ln>
              <a:solidFill>
                <a:srgbClr val="EFEBE5"/>
              </a:solidFill>
              <a:effectLst/>
              <a:latin typeface="Open Sauce" panose="020B060402020202020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rgbClr val="EFEBE5"/>
                </a:solidFill>
                <a:effectLst>
                  <a:outerShdw blurRad="38100" dist="38100" dir="2700000" algn="tl">
                    <a:srgbClr val="000000">
                      <a:alpha val="43137"/>
                    </a:srgbClr>
                  </a:outerShdw>
                </a:effectLst>
                <a:latin typeface="Open Sauce" panose="020B0604020202020204" charset="0"/>
              </a:rPr>
              <a:t>Prioritize model interpretability and generalization:</a:t>
            </a:r>
          </a:p>
          <a:p>
            <a:pPr marL="800100" lvl="1" indent="-34290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rgbClr val="EFEBE5"/>
                </a:solidFill>
                <a:effectLst/>
                <a:latin typeface="Open Sauce" panose="020B0604020202020204" charset="0"/>
              </a:rPr>
              <a:t>Use features that are intuitive and easily understood by non-technical users</a:t>
            </a:r>
          </a:p>
          <a:p>
            <a:pPr marL="800100" lvl="1" indent="-34290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rgbClr val="EFEBE5"/>
                </a:solidFill>
                <a:effectLst/>
                <a:latin typeface="Open Sauce" panose="020B0604020202020204" charset="0"/>
              </a:rPr>
              <a:t>Favor models (like Gradient Boosted Trees) that provide insight into feature importance and allow for post-hoc explanations</a:t>
            </a:r>
          </a:p>
          <a:p>
            <a:pPr marL="800100" lvl="1" indent="-34290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rgbClr val="EFEBE5"/>
                </a:solidFill>
                <a:effectLst/>
                <a:latin typeface="Open Sauce" panose="020B0604020202020204" charset="0"/>
              </a:rPr>
              <a:t>Aim for a model that analysts and homebuyers can trust and interpret, not just a black-box prediction</a:t>
            </a:r>
          </a:p>
          <a:p>
            <a:pPr lvl="1" eaLnBrk="0" fontAlgn="base" hangingPunct="0">
              <a:spcBef>
                <a:spcPct val="0"/>
              </a:spcBef>
              <a:spcAft>
                <a:spcPct val="0"/>
              </a:spcAft>
            </a:pPr>
            <a:endParaRPr kumimoji="0" lang="en-US" altLang="en-US" sz="2000" b="0" i="0" u="none" strike="noStrike" cap="none" normalizeH="0" baseline="0" dirty="0">
              <a:ln>
                <a:noFill/>
              </a:ln>
              <a:solidFill>
                <a:srgbClr val="EFEBE5"/>
              </a:solidFill>
              <a:effectLst/>
              <a:latin typeface="Open Sauce" panose="020B060402020202020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rgbClr val="EFEBE5"/>
                </a:solidFill>
                <a:effectLst>
                  <a:outerShdw blurRad="38100" dist="38100" dir="2700000" algn="tl">
                    <a:srgbClr val="000000">
                      <a:alpha val="43137"/>
                    </a:srgbClr>
                  </a:outerShdw>
                </a:effectLst>
                <a:latin typeface="Open Sauce" panose="020B0604020202020204" charset="0"/>
              </a:rPr>
              <a:t>Ensure low error and consistent performance on unseen homes:</a:t>
            </a:r>
          </a:p>
          <a:p>
            <a:pPr marL="800100" lvl="1" indent="-34290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rgbClr val="EFEBE5"/>
                </a:solidFill>
                <a:effectLst/>
                <a:latin typeface="Open Sauce" panose="020B0604020202020204" charset="0"/>
              </a:rPr>
              <a:t>Design the model to generalize well to new listings by avoiding overfitting</a:t>
            </a:r>
          </a:p>
          <a:p>
            <a:pPr marL="800100" lvl="1" indent="-34290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rgbClr val="EFEBE5"/>
                </a:solidFill>
                <a:effectLst/>
                <a:latin typeface="Open Sauce" panose="020B0604020202020204" charset="0"/>
              </a:rPr>
              <a:t>Use proper train-test splits and validation techniques to simulate real-world performance</a:t>
            </a:r>
          </a:p>
          <a:p>
            <a:pPr marL="800100" lvl="1" indent="-34290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rgbClr val="EFEBE5"/>
                </a:solidFill>
                <a:effectLst/>
                <a:latin typeface="Open Sauce" panose="020B0604020202020204" charset="0"/>
              </a:rPr>
              <a:t>Track metrics like RMSE, MAE, and MAPE to confirm stability and reliability across price ranges and geographic areas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 name="Picture 14" descr="A person using a computer&#10;&#10;AI-generated content may be incorrect.">
            <a:extLst>
              <a:ext uri="{FF2B5EF4-FFF2-40B4-BE49-F238E27FC236}">
                <a16:creationId xmlns:a16="http://schemas.microsoft.com/office/drawing/2014/main" id="{F2BA0C94-A5F5-AC83-381B-6C53FF9AC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2123" y="978487"/>
            <a:ext cx="7755969" cy="775596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EAE5"/>
        </a:solidFill>
        <a:effectLst/>
      </p:bgPr>
    </p:bg>
    <p:spTree>
      <p:nvGrpSpPr>
        <p:cNvPr id="1" name="">
          <a:extLst>
            <a:ext uri="{FF2B5EF4-FFF2-40B4-BE49-F238E27FC236}">
              <a16:creationId xmlns:a16="http://schemas.microsoft.com/office/drawing/2014/main" id="{2291343B-F330-21E0-037D-74C32A11D8D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DE12DBD-640B-54F5-6D0E-EDE2562E3BCE}"/>
              </a:ext>
            </a:extLst>
          </p:cNvPr>
          <p:cNvGrpSpPr/>
          <p:nvPr/>
        </p:nvGrpSpPr>
        <p:grpSpPr>
          <a:xfrm>
            <a:off x="7734866" y="495300"/>
            <a:ext cx="10553134" cy="8382000"/>
            <a:chOff x="0" y="-38100"/>
            <a:chExt cx="1434794" cy="1072009"/>
          </a:xfrm>
        </p:grpSpPr>
        <p:sp>
          <p:nvSpPr>
            <p:cNvPr id="3" name="Freeform 3">
              <a:extLst>
                <a:ext uri="{FF2B5EF4-FFF2-40B4-BE49-F238E27FC236}">
                  <a16:creationId xmlns:a16="http://schemas.microsoft.com/office/drawing/2014/main" id="{AC8C6698-8C9B-E740-E553-0D6CF6A5DEB2}"/>
                </a:ext>
              </a:extLst>
            </p:cNvPr>
            <p:cNvSpPr/>
            <p:nvPr/>
          </p:nvSpPr>
          <p:spPr>
            <a:xfrm>
              <a:off x="0" y="5428"/>
              <a:ext cx="1434794" cy="1028481"/>
            </a:xfrm>
            <a:custGeom>
              <a:avLst/>
              <a:gdLst/>
              <a:ahLst/>
              <a:cxnLst/>
              <a:rect l="l" t="t" r="r" b="b"/>
              <a:pathLst>
                <a:path w="1434794" h="1028481">
                  <a:moveTo>
                    <a:pt x="0" y="0"/>
                  </a:moveTo>
                  <a:lnTo>
                    <a:pt x="1434794" y="0"/>
                  </a:lnTo>
                  <a:lnTo>
                    <a:pt x="1434794" y="1028481"/>
                  </a:lnTo>
                  <a:lnTo>
                    <a:pt x="0" y="1028481"/>
                  </a:lnTo>
                  <a:close/>
                </a:path>
              </a:pathLst>
            </a:custGeom>
            <a:solidFill>
              <a:srgbClr val="AAA39D"/>
            </a:solidFill>
          </p:spPr>
          <p:txBody>
            <a:bodyPr/>
            <a:lstStyle/>
            <a:p>
              <a:endParaRPr lang="en-US"/>
            </a:p>
          </p:txBody>
        </p:sp>
        <p:sp>
          <p:nvSpPr>
            <p:cNvPr id="4" name="TextBox 4">
              <a:extLst>
                <a:ext uri="{FF2B5EF4-FFF2-40B4-BE49-F238E27FC236}">
                  <a16:creationId xmlns:a16="http://schemas.microsoft.com/office/drawing/2014/main" id="{25CCD7F0-667A-6794-B010-4ABC30B07546}"/>
                </a:ext>
              </a:extLst>
            </p:cNvPr>
            <p:cNvSpPr txBox="1"/>
            <p:nvPr/>
          </p:nvSpPr>
          <p:spPr>
            <a:xfrm>
              <a:off x="0" y="-38100"/>
              <a:ext cx="1434794" cy="1066581"/>
            </a:xfrm>
            <a:prstGeom prst="rect">
              <a:avLst/>
            </a:prstGeom>
          </p:spPr>
          <p:txBody>
            <a:bodyPr lIns="50800" tIns="50800" rIns="50800" bIns="50800" rtlCol="0" anchor="ctr"/>
            <a:lstStyle/>
            <a:p>
              <a:pPr algn="ctr">
                <a:lnSpc>
                  <a:spcPts val="2239"/>
                </a:lnSpc>
              </a:pPr>
              <a:endParaRPr/>
            </a:p>
          </p:txBody>
        </p:sp>
      </p:grpSp>
      <p:grpSp>
        <p:nvGrpSpPr>
          <p:cNvPr id="5" name="Group 5">
            <a:extLst>
              <a:ext uri="{FF2B5EF4-FFF2-40B4-BE49-F238E27FC236}">
                <a16:creationId xmlns:a16="http://schemas.microsoft.com/office/drawing/2014/main" id="{2047D131-399E-F69E-49C2-A91C26315C4F}"/>
              </a:ext>
            </a:extLst>
          </p:cNvPr>
          <p:cNvGrpSpPr/>
          <p:nvPr/>
        </p:nvGrpSpPr>
        <p:grpSpPr>
          <a:xfrm>
            <a:off x="-27931" y="-115578"/>
            <a:ext cx="7787793" cy="9944099"/>
            <a:chOff x="0" y="0"/>
            <a:chExt cx="2058542" cy="2459057"/>
          </a:xfrm>
        </p:grpSpPr>
        <p:sp>
          <p:nvSpPr>
            <p:cNvPr id="6" name="Freeform 6">
              <a:extLst>
                <a:ext uri="{FF2B5EF4-FFF2-40B4-BE49-F238E27FC236}">
                  <a16:creationId xmlns:a16="http://schemas.microsoft.com/office/drawing/2014/main" id="{CD4DAC22-00AC-8821-7B8C-DC8F5BE9D4A2}"/>
                </a:ext>
              </a:extLst>
            </p:cNvPr>
            <p:cNvSpPr/>
            <p:nvPr/>
          </p:nvSpPr>
          <p:spPr>
            <a:xfrm>
              <a:off x="0" y="0"/>
              <a:ext cx="2058543" cy="2459057"/>
            </a:xfrm>
            <a:custGeom>
              <a:avLst/>
              <a:gdLst/>
              <a:ahLst/>
              <a:cxnLst/>
              <a:rect l="l" t="t" r="r" b="b"/>
              <a:pathLst>
                <a:path w="2058543" h="2459057">
                  <a:moveTo>
                    <a:pt x="0" y="0"/>
                  </a:moveTo>
                  <a:lnTo>
                    <a:pt x="2058543" y="0"/>
                  </a:lnTo>
                  <a:lnTo>
                    <a:pt x="2058543" y="2459057"/>
                  </a:lnTo>
                  <a:lnTo>
                    <a:pt x="0" y="2459057"/>
                  </a:lnTo>
                  <a:close/>
                </a:path>
              </a:pathLst>
            </a:custGeom>
            <a:solidFill>
              <a:srgbClr val="6B6361"/>
            </a:solidFill>
          </p:spPr>
          <p:txBody>
            <a:bodyPr/>
            <a:lstStyle/>
            <a:p>
              <a:endParaRPr lang="en-US" dirty="0"/>
            </a:p>
          </p:txBody>
        </p:sp>
        <p:sp>
          <p:nvSpPr>
            <p:cNvPr id="7" name="TextBox 7">
              <a:extLst>
                <a:ext uri="{FF2B5EF4-FFF2-40B4-BE49-F238E27FC236}">
                  <a16:creationId xmlns:a16="http://schemas.microsoft.com/office/drawing/2014/main" id="{9956F9F4-2472-023D-C1CA-D8EC0B5E571C}"/>
                </a:ext>
              </a:extLst>
            </p:cNvPr>
            <p:cNvSpPr txBox="1"/>
            <p:nvPr/>
          </p:nvSpPr>
          <p:spPr>
            <a:xfrm>
              <a:off x="0" y="-38100"/>
              <a:ext cx="2058542" cy="2497157"/>
            </a:xfrm>
            <a:prstGeom prst="rect">
              <a:avLst/>
            </a:prstGeom>
          </p:spPr>
          <p:txBody>
            <a:bodyPr lIns="50800" tIns="50800" rIns="50800" bIns="50800" rtlCol="0" anchor="ctr"/>
            <a:lstStyle/>
            <a:p>
              <a:pPr algn="ctr">
                <a:lnSpc>
                  <a:spcPts val="2239"/>
                </a:lnSpc>
              </a:pPr>
              <a:endParaRPr/>
            </a:p>
          </p:txBody>
        </p:sp>
      </p:grpSp>
      <p:sp>
        <p:nvSpPr>
          <p:cNvPr id="14" name="TextBox 14">
            <a:extLst>
              <a:ext uri="{FF2B5EF4-FFF2-40B4-BE49-F238E27FC236}">
                <a16:creationId xmlns:a16="http://schemas.microsoft.com/office/drawing/2014/main" id="{EEB854EC-5F18-CE56-F972-68628E2012DF}"/>
              </a:ext>
            </a:extLst>
          </p:cNvPr>
          <p:cNvSpPr txBox="1"/>
          <p:nvPr/>
        </p:nvSpPr>
        <p:spPr>
          <a:xfrm>
            <a:off x="99471" y="-205164"/>
            <a:ext cx="7635396" cy="1354089"/>
          </a:xfrm>
          <a:prstGeom prst="rect">
            <a:avLst/>
          </a:prstGeom>
        </p:spPr>
        <p:txBody>
          <a:bodyPr wrap="square" lIns="0" tIns="0" rIns="0" bIns="0" rtlCol="0" anchor="t">
            <a:spAutoFit/>
          </a:bodyPr>
          <a:lstStyle/>
          <a:p>
            <a:pPr algn="l"/>
            <a:r>
              <a:rPr lang="en-US" sz="8799" spc="-554" dirty="0">
                <a:solidFill>
                  <a:srgbClr val="EEEAE5"/>
                </a:solidFill>
                <a:latin typeface="Helvetica World"/>
                <a:ea typeface="Helvetica World"/>
                <a:cs typeface="Helvetica World"/>
                <a:sym typeface="Helvetica World"/>
              </a:rPr>
              <a:t>The Dataset</a:t>
            </a:r>
          </a:p>
        </p:txBody>
      </p:sp>
      <p:pic>
        <p:nvPicPr>
          <p:cNvPr id="1026" name="Picture 2">
            <a:extLst>
              <a:ext uri="{FF2B5EF4-FFF2-40B4-BE49-F238E27FC236}">
                <a16:creationId xmlns:a16="http://schemas.microsoft.com/office/drawing/2014/main" id="{67D1B333-35D9-E868-425F-EE071E54E9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9601281" y="1165901"/>
            <a:ext cx="6845300" cy="68453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D1A9A24-3448-1439-FED7-11C6A6B58FAC}"/>
              </a:ext>
            </a:extLst>
          </p:cNvPr>
          <p:cNvSpPr txBox="1"/>
          <p:nvPr/>
        </p:nvSpPr>
        <p:spPr>
          <a:xfrm>
            <a:off x="12223831" y="8040947"/>
            <a:ext cx="1600200" cy="405239"/>
          </a:xfrm>
          <a:prstGeom prst="rect">
            <a:avLst/>
          </a:prstGeom>
        </p:spPr>
        <p:txBody>
          <a:bodyPr wrap="square" lIns="0" tIns="0" rIns="0" bIns="0" rtlCol="0" anchor="t">
            <a:spAutoFit/>
          </a:bodyPr>
          <a:lstStyle>
            <a:defPPr>
              <a:defRPr lang="en-US"/>
            </a:defPPr>
            <a:lvl1pPr>
              <a:lnSpc>
                <a:spcPct val="150000"/>
              </a:lnSpc>
              <a:defRPr sz="2000" spc="-47">
                <a:solidFill>
                  <a:srgbClr val="EEEAE5"/>
                </a:solidFill>
                <a:latin typeface="Open Sauce"/>
              </a:defRPr>
            </a:lvl1pPr>
          </a:lstStyle>
          <a:p>
            <a:pPr algn="ctr"/>
            <a:r>
              <a:rPr lang="en-US" dirty="0">
                <a:solidFill>
                  <a:schemeClr val="bg1"/>
                </a:solidFill>
              </a:rPr>
              <a:t>Figure 1</a:t>
            </a:r>
          </a:p>
        </p:txBody>
      </p:sp>
      <p:sp>
        <p:nvSpPr>
          <p:cNvPr id="9" name="TextBox 8">
            <a:extLst>
              <a:ext uri="{FF2B5EF4-FFF2-40B4-BE49-F238E27FC236}">
                <a16:creationId xmlns:a16="http://schemas.microsoft.com/office/drawing/2014/main" id="{3ECAE2CE-522F-8AA5-0EC5-88653EB4A81A}"/>
              </a:ext>
            </a:extLst>
          </p:cNvPr>
          <p:cNvSpPr txBox="1"/>
          <p:nvPr/>
        </p:nvSpPr>
        <p:spPr>
          <a:xfrm>
            <a:off x="202214" y="1302996"/>
            <a:ext cx="7240724" cy="8094524"/>
          </a:xfrm>
          <a:prstGeom prst="rect">
            <a:avLst/>
          </a:prstGeom>
          <a:noFill/>
        </p:spPr>
        <p:txBody>
          <a:bodyPr wrap="square" rtlCol="0">
            <a:spAutoFit/>
          </a:bodyPr>
          <a:lstStyle/>
          <a:p>
            <a:r>
              <a:rPr lang="en-US" sz="2000" b="1" dirty="0">
                <a:solidFill>
                  <a:srgbClr val="EFEBE5"/>
                </a:solidFill>
                <a:effectLst>
                  <a:outerShdw blurRad="38100" dist="38100" dir="2700000" algn="tl">
                    <a:srgbClr val="000000">
                      <a:alpha val="43137"/>
                    </a:srgbClr>
                  </a:outerShdw>
                </a:effectLst>
                <a:latin typeface="Open Sauce" panose="020B0604020202020204" charset="0"/>
              </a:rPr>
              <a:t>Source:</a:t>
            </a:r>
            <a:r>
              <a:rPr lang="en-US" sz="2000" dirty="0">
                <a:solidFill>
                  <a:srgbClr val="EFEBE5"/>
                </a:solidFill>
                <a:latin typeface="Open Sauce" panose="020B0604020202020204" charset="0"/>
              </a:rPr>
              <a:t> Kaggle USA Real Estate Dataset, containing over 1 million property listings across the United States.</a:t>
            </a:r>
          </a:p>
          <a:p>
            <a:endParaRPr lang="en-US" sz="2000" dirty="0">
              <a:solidFill>
                <a:srgbClr val="EFEBE5"/>
              </a:solidFill>
              <a:latin typeface="Open Sauce" panose="020B0604020202020204" charset="0"/>
            </a:endParaRPr>
          </a:p>
          <a:p>
            <a:r>
              <a:rPr lang="en-US" sz="2000" b="1" dirty="0">
                <a:solidFill>
                  <a:srgbClr val="EFEBE5"/>
                </a:solidFill>
                <a:effectLst>
                  <a:outerShdw blurRad="38100" dist="38100" dir="2700000" algn="tl">
                    <a:srgbClr val="000000">
                      <a:alpha val="43137"/>
                    </a:srgbClr>
                  </a:outerShdw>
                </a:effectLst>
                <a:latin typeface="Open Sauce" panose="020B0604020202020204" charset="0"/>
              </a:rPr>
              <a:t>Final dataset</a:t>
            </a:r>
            <a:r>
              <a:rPr lang="en-US" sz="2000" dirty="0">
                <a:solidFill>
                  <a:srgbClr val="EFEBE5"/>
                </a:solidFill>
                <a:latin typeface="Open Sauce" panose="020B0604020202020204" charset="0"/>
              </a:rPr>
              <a:t>: Reduced to approximately 470,000 high-quality records after extensive cleaning and filtering steps, including:</a:t>
            </a:r>
          </a:p>
          <a:p>
            <a:pPr marL="800100" lvl="1" indent="-342900">
              <a:buFont typeface="Arial" panose="020B0604020202020204" pitchFamily="34" charset="0"/>
              <a:buChar char="•"/>
            </a:pPr>
            <a:r>
              <a:rPr lang="en-US" sz="2000" dirty="0">
                <a:solidFill>
                  <a:srgbClr val="EFEBE5"/>
                </a:solidFill>
                <a:latin typeface="Open Sauce" panose="020B0604020202020204" charset="0"/>
              </a:rPr>
              <a:t>removal of duplicates, </a:t>
            </a:r>
          </a:p>
          <a:p>
            <a:pPr marL="800100" lvl="1" indent="-342900">
              <a:buFont typeface="Arial" panose="020B0604020202020204" pitchFamily="34" charset="0"/>
              <a:buChar char="•"/>
            </a:pPr>
            <a:r>
              <a:rPr lang="en-US" sz="2000" dirty="0">
                <a:solidFill>
                  <a:srgbClr val="EFEBE5"/>
                </a:solidFill>
                <a:latin typeface="Open Sauce" panose="020B0604020202020204" charset="0"/>
              </a:rPr>
              <a:t>non-residential properties, </a:t>
            </a:r>
          </a:p>
          <a:p>
            <a:pPr marL="800100" lvl="1" indent="-342900">
              <a:buFont typeface="Arial" panose="020B0604020202020204" pitchFamily="34" charset="0"/>
              <a:buChar char="•"/>
            </a:pPr>
            <a:r>
              <a:rPr lang="en-US" sz="2000" dirty="0">
                <a:solidFill>
                  <a:srgbClr val="EFEBE5"/>
                </a:solidFill>
                <a:latin typeface="Open Sauce" panose="020B0604020202020204" charset="0"/>
              </a:rPr>
              <a:t>extreme outliers, and </a:t>
            </a:r>
          </a:p>
          <a:p>
            <a:pPr marL="800100" lvl="1" indent="-342900">
              <a:buFont typeface="Arial" panose="020B0604020202020204" pitchFamily="34" charset="0"/>
              <a:buChar char="•"/>
            </a:pPr>
            <a:r>
              <a:rPr lang="en-US" sz="2000" dirty="0">
                <a:solidFill>
                  <a:srgbClr val="EFEBE5"/>
                </a:solidFill>
                <a:latin typeface="Open Sauce" panose="020B0604020202020204" charset="0"/>
              </a:rPr>
              <a:t>listings with missing critical data.</a:t>
            </a:r>
          </a:p>
          <a:p>
            <a:endParaRPr lang="en-US" sz="2000" dirty="0">
              <a:solidFill>
                <a:srgbClr val="EFEBE5"/>
              </a:solidFill>
              <a:latin typeface="Open Sauce" panose="020B0604020202020204" charset="0"/>
            </a:endParaRPr>
          </a:p>
          <a:p>
            <a:r>
              <a:rPr lang="en-US" sz="2000" dirty="0">
                <a:solidFill>
                  <a:srgbClr val="EFEBE5"/>
                </a:solidFill>
                <a:latin typeface="Open Sauce" panose="020B0604020202020204" charset="0"/>
              </a:rPr>
              <a:t>Key features used for modeling:</a:t>
            </a:r>
          </a:p>
          <a:p>
            <a:endParaRPr lang="en-US" sz="2000" dirty="0">
              <a:solidFill>
                <a:srgbClr val="EFEBE5"/>
              </a:solidFill>
              <a:latin typeface="Open Sauce" panose="020B0604020202020204" charset="0"/>
            </a:endParaRPr>
          </a:p>
          <a:p>
            <a:pPr marL="800100" lvl="1" indent="-342900">
              <a:buFont typeface="Arial" panose="020B0604020202020204" pitchFamily="34" charset="0"/>
              <a:buChar char="•"/>
            </a:pPr>
            <a:r>
              <a:rPr lang="en-US" sz="2000" dirty="0">
                <a:solidFill>
                  <a:srgbClr val="EFEBE5"/>
                </a:solidFill>
                <a:latin typeface="Open Sauce" panose="020B0604020202020204" charset="0"/>
              </a:rPr>
              <a:t>price: Target variable, log-transformed for stability</a:t>
            </a:r>
          </a:p>
          <a:p>
            <a:pPr marL="800100" lvl="1" indent="-342900">
              <a:buFont typeface="Arial" panose="020B0604020202020204" pitchFamily="34" charset="0"/>
              <a:buChar char="•"/>
            </a:pPr>
            <a:endParaRPr lang="en-US" sz="2000" dirty="0">
              <a:solidFill>
                <a:srgbClr val="EFEBE5"/>
              </a:solidFill>
              <a:latin typeface="Open Sauce" panose="020B0604020202020204" charset="0"/>
            </a:endParaRPr>
          </a:p>
          <a:p>
            <a:pPr marL="800100" lvl="1" indent="-342900">
              <a:buFont typeface="Arial" panose="020B0604020202020204" pitchFamily="34" charset="0"/>
              <a:buChar char="•"/>
            </a:pPr>
            <a:r>
              <a:rPr lang="en-US" sz="2000" dirty="0">
                <a:solidFill>
                  <a:srgbClr val="EFEBE5"/>
                </a:solidFill>
                <a:latin typeface="Open Sauce" panose="020B0604020202020204" charset="0"/>
              </a:rPr>
              <a:t>bed, bath: Bedroom and bathroom counts, treated as numeric predictors</a:t>
            </a:r>
          </a:p>
          <a:p>
            <a:pPr marL="800100" lvl="1" indent="-342900">
              <a:buFont typeface="Arial" panose="020B0604020202020204" pitchFamily="34" charset="0"/>
              <a:buChar char="•"/>
            </a:pPr>
            <a:endParaRPr lang="en-US" sz="2000" dirty="0">
              <a:solidFill>
                <a:srgbClr val="EFEBE5"/>
              </a:solidFill>
              <a:latin typeface="Open Sauce" panose="020B0604020202020204" charset="0"/>
            </a:endParaRPr>
          </a:p>
          <a:p>
            <a:pPr marL="800100" lvl="1" indent="-342900">
              <a:buFont typeface="Arial" panose="020B0604020202020204" pitchFamily="34" charset="0"/>
              <a:buChar char="•"/>
            </a:pPr>
            <a:r>
              <a:rPr lang="en-US" sz="2000" dirty="0" err="1">
                <a:solidFill>
                  <a:srgbClr val="EFEBE5"/>
                </a:solidFill>
                <a:latin typeface="Open Sauce" panose="020B0604020202020204" charset="0"/>
              </a:rPr>
              <a:t>house_size</a:t>
            </a:r>
            <a:r>
              <a:rPr lang="en-US" sz="2000" dirty="0">
                <a:solidFill>
                  <a:srgbClr val="EFEBE5"/>
                </a:solidFill>
                <a:latin typeface="Open Sauce" panose="020B0604020202020204" charset="0"/>
              </a:rPr>
              <a:t>: Square footage of the home, log-transformed to reduce skew</a:t>
            </a:r>
          </a:p>
          <a:p>
            <a:pPr marL="800100" lvl="1" indent="-342900">
              <a:buFont typeface="Arial" panose="020B0604020202020204" pitchFamily="34" charset="0"/>
              <a:buChar char="•"/>
            </a:pPr>
            <a:endParaRPr lang="en-US" sz="2000" dirty="0">
              <a:solidFill>
                <a:srgbClr val="EFEBE5"/>
              </a:solidFill>
              <a:latin typeface="Open Sauce" panose="020B0604020202020204" charset="0"/>
            </a:endParaRPr>
          </a:p>
          <a:p>
            <a:pPr marL="800100" lvl="1" indent="-342900">
              <a:buFont typeface="Arial" panose="020B0604020202020204" pitchFamily="34" charset="0"/>
              <a:buChar char="•"/>
            </a:pPr>
            <a:r>
              <a:rPr lang="en-US" sz="2000" dirty="0" err="1">
                <a:solidFill>
                  <a:srgbClr val="EFEBE5"/>
                </a:solidFill>
                <a:latin typeface="Open Sauce" panose="020B0604020202020204" charset="0"/>
              </a:rPr>
              <a:t>lot_size</a:t>
            </a:r>
            <a:r>
              <a:rPr lang="en-US" sz="2000" dirty="0">
                <a:solidFill>
                  <a:srgbClr val="EFEBE5"/>
                </a:solidFill>
                <a:latin typeface="Open Sauce" panose="020B0604020202020204" charset="0"/>
              </a:rPr>
              <a:t>: In acres, also log-transformed due to extreme range</a:t>
            </a:r>
          </a:p>
          <a:p>
            <a:pPr marL="800100" lvl="1" indent="-342900">
              <a:buFont typeface="Arial" panose="020B0604020202020204" pitchFamily="34" charset="0"/>
              <a:buChar char="•"/>
            </a:pPr>
            <a:endParaRPr lang="en-US" sz="2000" dirty="0">
              <a:solidFill>
                <a:srgbClr val="EFEBE5"/>
              </a:solidFill>
              <a:latin typeface="Open Sauce" panose="020B0604020202020204" charset="0"/>
            </a:endParaRPr>
          </a:p>
          <a:p>
            <a:pPr marL="800100" lvl="1" indent="-342900">
              <a:buFont typeface="Arial" panose="020B0604020202020204" pitchFamily="34" charset="0"/>
              <a:buChar char="•"/>
            </a:pPr>
            <a:r>
              <a:rPr lang="en-US" sz="2000" dirty="0" err="1">
                <a:solidFill>
                  <a:srgbClr val="EFEBE5"/>
                </a:solidFill>
                <a:latin typeface="Open Sauce" panose="020B0604020202020204" charset="0"/>
              </a:rPr>
              <a:t>zip_code</a:t>
            </a:r>
            <a:r>
              <a:rPr lang="en-US" sz="2000" dirty="0">
                <a:solidFill>
                  <a:srgbClr val="EFEBE5"/>
                </a:solidFill>
                <a:latin typeface="Open Sauce" panose="020B0604020202020204" charset="0"/>
              </a:rPr>
              <a:t>: Categorical, encoded using index mapping for modeling</a:t>
            </a:r>
          </a:p>
        </p:txBody>
      </p:sp>
    </p:spTree>
    <p:extLst>
      <p:ext uri="{BB962C8B-B14F-4D97-AF65-F5344CB8AC3E}">
        <p14:creationId xmlns:p14="http://schemas.microsoft.com/office/powerpoint/2010/main" val="3585164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EAE5"/>
        </a:solidFill>
        <a:effectLst/>
      </p:bgPr>
    </p:bg>
    <p:spTree>
      <p:nvGrpSpPr>
        <p:cNvPr id="1" name="">
          <a:extLst>
            <a:ext uri="{FF2B5EF4-FFF2-40B4-BE49-F238E27FC236}">
              <a16:creationId xmlns:a16="http://schemas.microsoft.com/office/drawing/2014/main" id="{249CDA8C-E8CE-DC86-7C1A-5F2FCB603C2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9550B98-CCC5-641B-9869-4AAD2271D2BD}"/>
              </a:ext>
            </a:extLst>
          </p:cNvPr>
          <p:cNvGrpSpPr/>
          <p:nvPr/>
        </p:nvGrpSpPr>
        <p:grpSpPr>
          <a:xfrm>
            <a:off x="7734866" y="495300"/>
            <a:ext cx="10553134" cy="8382000"/>
            <a:chOff x="0" y="-38100"/>
            <a:chExt cx="1434794" cy="1072009"/>
          </a:xfrm>
        </p:grpSpPr>
        <p:sp>
          <p:nvSpPr>
            <p:cNvPr id="3" name="Freeform 3">
              <a:extLst>
                <a:ext uri="{FF2B5EF4-FFF2-40B4-BE49-F238E27FC236}">
                  <a16:creationId xmlns:a16="http://schemas.microsoft.com/office/drawing/2014/main" id="{0937AA72-0A6A-221A-4148-77FF9537AF2B}"/>
                </a:ext>
              </a:extLst>
            </p:cNvPr>
            <p:cNvSpPr/>
            <p:nvPr/>
          </p:nvSpPr>
          <p:spPr>
            <a:xfrm>
              <a:off x="0" y="5428"/>
              <a:ext cx="1434794" cy="1028481"/>
            </a:xfrm>
            <a:custGeom>
              <a:avLst/>
              <a:gdLst/>
              <a:ahLst/>
              <a:cxnLst/>
              <a:rect l="l" t="t" r="r" b="b"/>
              <a:pathLst>
                <a:path w="1434794" h="1028481">
                  <a:moveTo>
                    <a:pt x="0" y="0"/>
                  </a:moveTo>
                  <a:lnTo>
                    <a:pt x="1434794" y="0"/>
                  </a:lnTo>
                  <a:lnTo>
                    <a:pt x="1434794" y="1028481"/>
                  </a:lnTo>
                  <a:lnTo>
                    <a:pt x="0" y="1028481"/>
                  </a:lnTo>
                  <a:close/>
                </a:path>
              </a:pathLst>
            </a:custGeom>
            <a:solidFill>
              <a:srgbClr val="AAA39D"/>
            </a:solidFill>
          </p:spPr>
          <p:txBody>
            <a:bodyPr/>
            <a:lstStyle/>
            <a:p>
              <a:endParaRPr lang="en-US"/>
            </a:p>
          </p:txBody>
        </p:sp>
        <p:sp>
          <p:nvSpPr>
            <p:cNvPr id="4" name="TextBox 4">
              <a:extLst>
                <a:ext uri="{FF2B5EF4-FFF2-40B4-BE49-F238E27FC236}">
                  <a16:creationId xmlns:a16="http://schemas.microsoft.com/office/drawing/2014/main" id="{498ED236-BD64-7A2D-F1DD-A81A11692FFF}"/>
                </a:ext>
              </a:extLst>
            </p:cNvPr>
            <p:cNvSpPr txBox="1"/>
            <p:nvPr/>
          </p:nvSpPr>
          <p:spPr>
            <a:xfrm>
              <a:off x="0" y="-38100"/>
              <a:ext cx="1434794" cy="1066581"/>
            </a:xfrm>
            <a:prstGeom prst="rect">
              <a:avLst/>
            </a:prstGeom>
          </p:spPr>
          <p:txBody>
            <a:bodyPr lIns="50800" tIns="50800" rIns="50800" bIns="50800" rtlCol="0" anchor="ctr"/>
            <a:lstStyle/>
            <a:p>
              <a:pPr algn="ctr">
                <a:lnSpc>
                  <a:spcPts val="2239"/>
                </a:lnSpc>
              </a:pPr>
              <a:endParaRPr/>
            </a:p>
          </p:txBody>
        </p:sp>
      </p:grpSp>
      <p:grpSp>
        <p:nvGrpSpPr>
          <p:cNvPr id="5" name="Group 5">
            <a:extLst>
              <a:ext uri="{FF2B5EF4-FFF2-40B4-BE49-F238E27FC236}">
                <a16:creationId xmlns:a16="http://schemas.microsoft.com/office/drawing/2014/main" id="{FAE15894-86B2-ABFD-6EE4-A81B15278919}"/>
              </a:ext>
            </a:extLst>
          </p:cNvPr>
          <p:cNvGrpSpPr/>
          <p:nvPr/>
        </p:nvGrpSpPr>
        <p:grpSpPr>
          <a:xfrm>
            <a:off x="-152401" y="0"/>
            <a:ext cx="7887267" cy="10172700"/>
            <a:chOff x="0" y="0"/>
            <a:chExt cx="2058542" cy="2459057"/>
          </a:xfrm>
        </p:grpSpPr>
        <p:sp>
          <p:nvSpPr>
            <p:cNvPr id="6" name="Freeform 6">
              <a:extLst>
                <a:ext uri="{FF2B5EF4-FFF2-40B4-BE49-F238E27FC236}">
                  <a16:creationId xmlns:a16="http://schemas.microsoft.com/office/drawing/2014/main" id="{B04E32AC-F2DF-55F4-30E8-4481B2AF668D}"/>
                </a:ext>
              </a:extLst>
            </p:cNvPr>
            <p:cNvSpPr/>
            <p:nvPr/>
          </p:nvSpPr>
          <p:spPr>
            <a:xfrm>
              <a:off x="0" y="0"/>
              <a:ext cx="2058543" cy="2459057"/>
            </a:xfrm>
            <a:custGeom>
              <a:avLst/>
              <a:gdLst/>
              <a:ahLst/>
              <a:cxnLst/>
              <a:rect l="l" t="t" r="r" b="b"/>
              <a:pathLst>
                <a:path w="2058543" h="2459057">
                  <a:moveTo>
                    <a:pt x="0" y="0"/>
                  </a:moveTo>
                  <a:lnTo>
                    <a:pt x="2058543" y="0"/>
                  </a:lnTo>
                  <a:lnTo>
                    <a:pt x="2058543" y="2459057"/>
                  </a:lnTo>
                  <a:lnTo>
                    <a:pt x="0" y="2459057"/>
                  </a:lnTo>
                  <a:close/>
                </a:path>
              </a:pathLst>
            </a:custGeom>
            <a:solidFill>
              <a:srgbClr val="6B6361"/>
            </a:solidFill>
          </p:spPr>
          <p:txBody>
            <a:bodyPr/>
            <a:lstStyle/>
            <a:p>
              <a:endParaRPr lang="en-US"/>
            </a:p>
          </p:txBody>
        </p:sp>
        <p:sp>
          <p:nvSpPr>
            <p:cNvPr id="7" name="TextBox 7">
              <a:extLst>
                <a:ext uri="{FF2B5EF4-FFF2-40B4-BE49-F238E27FC236}">
                  <a16:creationId xmlns:a16="http://schemas.microsoft.com/office/drawing/2014/main" id="{586942D5-D839-C49A-799B-4D89A6A8F442}"/>
                </a:ext>
              </a:extLst>
            </p:cNvPr>
            <p:cNvSpPr txBox="1"/>
            <p:nvPr/>
          </p:nvSpPr>
          <p:spPr>
            <a:xfrm>
              <a:off x="0" y="-38100"/>
              <a:ext cx="2058542" cy="2497157"/>
            </a:xfrm>
            <a:prstGeom prst="rect">
              <a:avLst/>
            </a:prstGeom>
          </p:spPr>
          <p:txBody>
            <a:bodyPr lIns="50800" tIns="50800" rIns="50800" bIns="50800" rtlCol="0" anchor="ctr"/>
            <a:lstStyle/>
            <a:p>
              <a:pPr algn="ctr">
                <a:lnSpc>
                  <a:spcPts val="2239"/>
                </a:lnSpc>
              </a:pPr>
              <a:endParaRPr/>
            </a:p>
          </p:txBody>
        </p:sp>
      </p:grpSp>
      <p:sp>
        <p:nvSpPr>
          <p:cNvPr id="14" name="TextBox 14">
            <a:extLst>
              <a:ext uri="{FF2B5EF4-FFF2-40B4-BE49-F238E27FC236}">
                <a16:creationId xmlns:a16="http://schemas.microsoft.com/office/drawing/2014/main" id="{19B50C33-8C6A-66AB-5296-F20248E74DCB}"/>
              </a:ext>
            </a:extLst>
          </p:cNvPr>
          <p:cNvSpPr txBox="1"/>
          <p:nvPr/>
        </p:nvSpPr>
        <p:spPr>
          <a:xfrm>
            <a:off x="2059" y="488586"/>
            <a:ext cx="7505700" cy="975011"/>
          </a:xfrm>
          <a:prstGeom prst="rect">
            <a:avLst/>
          </a:prstGeom>
        </p:spPr>
        <p:txBody>
          <a:bodyPr wrap="square" lIns="0" tIns="0" rIns="0" bIns="0" rtlCol="0" anchor="t">
            <a:spAutoFit/>
          </a:bodyPr>
          <a:lstStyle/>
          <a:p>
            <a:pPr algn="l">
              <a:lnSpc>
                <a:spcPts val="6863"/>
              </a:lnSpc>
            </a:pPr>
            <a:r>
              <a:rPr lang="en-US" sz="8799" spc="-554" dirty="0">
                <a:solidFill>
                  <a:srgbClr val="EEEAE5"/>
                </a:solidFill>
                <a:latin typeface="Helvetica World"/>
                <a:ea typeface="Helvetica World"/>
                <a:cs typeface="Helvetica World"/>
                <a:sym typeface="Helvetica World"/>
              </a:rPr>
              <a:t>Data Exploration</a:t>
            </a:r>
          </a:p>
        </p:txBody>
      </p:sp>
      <p:sp>
        <p:nvSpPr>
          <p:cNvPr id="16" name="TextBox 16">
            <a:extLst>
              <a:ext uri="{FF2B5EF4-FFF2-40B4-BE49-F238E27FC236}">
                <a16:creationId xmlns:a16="http://schemas.microsoft.com/office/drawing/2014/main" id="{FBA93316-382F-FCDB-12C6-B43BC69F91B7}"/>
              </a:ext>
            </a:extLst>
          </p:cNvPr>
          <p:cNvSpPr txBox="1"/>
          <p:nvPr/>
        </p:nvSpPr>
        <p:spPr>
          <a:xfrm>
            <a:off x="129695" y="1704764"/>
            <a:ext cx="7010400" cy="8253541"/>
          </a:xfrm>
          <a:prstGeom prst="rect">
            <a:avLst/>
          </a:prstGeom>
        </p:spPr>
        <p:txBody>
          <a:bodyPr wrap="square" lIns="0" tIns="0" rIns="0" bIns="0" rtlCol="0" anchor="t">
            <a:spAutoFit/>
          </a:bodyPr>
          <a:lstStyle/>
          <a:p>
            <a:pPr marL="342900" indent="-342900">
              <a:lnSpc>
                <a:spcPct val="150000"/>
              </a:lnSpc>
              <a:buFont typeface="Arial" panose="020B0604020202020204" pitchFamily="34" charset="0"/>
              <a:buChar char="•"/>
            </a:pPr>
            <a:r>
              <a:rPr lang="en-US" sz="2000" spc="-47" dirty="0">
                <a:solidFill>
                  <a:srgbClr val="EEEAE5"/>
                </a:solidFill>
                <a:latin typeface="Open Sauce"/>
              </a:rPr>
              <a:t>Detected and removed non-residential properties based on missing key features and large lot sizes.</a:t>
            </a:r>
          </a:p>
          <a:p>
            <a:pPr marL="342900" indent="-342900">
              <a:lnSpc>
                <a:spcPct val="150000"/>
              </a:lnSpc>
              <a:buFont typeface="Arial" panose="020B0604020202020204" pitchFamily="34" charset="0"/>
              <a:buChar char="•"/>
            </a:pPr>
            <a:endParaRPr lang="en-US" sz="2000" spc="-47" dirty="0">
              <a:solidFill>
                <a:srgbClr val="EEEAE5"/>
              </a:solidFill>
              <a:latin typeface="Open Sauce"/>
            </a:endParaRPr>
          </a:p>
          <a:p>
            <a:pPr marL="342900" indent="-342900">
              <a:lnSpc>
                <a:spcPct val="150000"/>
              </a:lnSpc>
              <a:buFont typeface="Arial" panose="020B0604020202020204" pitchFamily="34" charset="0"/>
              <a:buChar char="•"/>
            </a:pPr>
            <a:r>
              <a:rPr lang="en-US" sz="2000" spc="-47" dirty="0">
                <a:solidFill>
                  <a:srgbClr val="EEEAE5"/>
                </a:solidFill>
                <a:latin typeface="Open Sauce"/>
              </a:rPr>
              <a:t>Filtered out unrealistic values (e.g., 0 beds, 30+ baths, tiny or massive square footage).</a:t>
            </a:r>
          </a:p>
          <a:p>
            <a:pPr marL="342900" indent="-342900">
              <a:lnSpc>
                <a:spcPct val="150000"/>
              </a:lnSpc>
              <a:buFont typeface="Arial" panose="020B0604020202020204" pitchFamily="34" charset="0"/>
              <a:buChar char="•"/>
            </a:pPr>
            <a:endParaRPr lang="en-US" sz="2000" spc="-47" dirty="0">
              <a:solidFill>
                <a:srgbClr val="EEEAE5"/>
              </a:solidFill>
              <a:latin typeface="Open Sauce"/>
            </a:endParaRPr>
          </a:p>
          <a:p>
            <a:pPr marL="342900" indent="-342900">
              <a:lnSpc>
                <a:spcPct val="150000"/>
              </a:lnSpc>
              <a:buFont typeface="Arial" panose="020B0604020202020204" pitchFamily="34" charset="0"/>
              <a:buChar char="•"/>
            </a:pPr>
            <a:r>
              <a:rPr lang="en-US" sz="2000" spc="-47" dirty="0">
                <a:solidFill>
                  <a:srgbClr val="EEEAE5"/>
                </a:solidFill>
                <a:latin typeface="Open Sauce"/>
              </a:rPr>
              <a:t>Removed top 1% of home prices to reduce model error and improve generalization.</a:t>
            </a:r>
          </a:p>
          <a:p>
            <a:pPr marL="342900" indent="-342900">
              <a:lnSpc>
                <a:spcPct val="150000"/>
              </a:lnSpc>
              <a:buFont typeface="Arial" panose="020B0604020202020204" pitchFamily="34" charset="0"/>
              <a:buChar char="•"/>
            </a:pPr>
            <a:endParaRPr lang="en-US" sz="2000" spc="-47" dirty="0">
              <a:solidFill>
                <a:srgbClr val="EEEAE5"/>
              </a:solidFill>
              <a:latin typeface="Open Sauce"/>
            </a:endParaRPr>
          </a:p>
          <a:p>
            <a:pPr marL="342900" indent="-342900">
              <a:lnSpc>
                <a:spcPct val="150000"/>
              </a:lnSpc>
              <a:buFont typeface="Arial" panose="020B0604020202020204" pitchFamily="34" charset="0"/>
              <a:buChar char="•"/>
            </a:pPr>
            <a:r>
              <a:rPr lang="en-US" sz="2000" spc="-47" dirty="0">
                <a:solidFill>
                  <a:srgbClr val="EEEAE5"/>
                </a:solidFill>
                <a:latin typeface="Open Sauce"/>
              </a:rPr>
              <a:t>Applied log transformations to skewed features (price, house size, acre lot) for better distribution and modeling.</a:t>
            </a:r>
          </a:p>
          <a:p>
            <a:pPr marL="342900" indent="-342900">
              <a:lnSpc>
                <a:spcPct val="150000"/>
              </a:lnSpc>
              <a:buFont typeface="Arial" panose="020B0604020202020204" pitchFamily="34" charset="0"/>
              <a:buChar char="•"/>
            </a:pPr>
            <a:r>
              <a:rPr lang="en-US" sz="2000" spc="-47" dirty="0">
                <a:solidFill>
                  <a:srgbClr val="EEEAE5"/>
                </a:solidFill>
                <a:latin typeface="Open Sauce"/>
              </a:rPr>
              <a:t>Average Home Price: $300,000 - $400,000</a:t>
            </a:r>
          </a:p>
          <a:p>
            <a:pPr marL="342900" indent="-342900">
              <a:lnSpc>
                <a:spcPct val="150000"/>
              </a:lnSpc>
              <a:buFont typeface="Arial" panose="020B0604020202020204" pitchFamily="34" charset="0"/>
              <a:buChar char="•"/>
            </a:pPr>
            <a:r>
              <a:rPr lang="en-US" sz="2000" spc="-47" dirty="0">
                <a:solidFill>
                  <a:srgbClr val="EEEAE5"/>
                </a:solidFill>
                <a:latin typeface="Open Sauce"/>
              </a:rPr>
              <a:t>Typical Property:</a:t>
            </a:r>
          </a:p>
          <a:p>
            <a:pPr marL="742950" lvl="1" indent="-285750">
              <a:lnSpc>
                <a:spcPct val="150000"/>
              </a:lnSpc>
              <a:buFont typeface="Arial" panose="020B0604020202020204" pitchFamily="34" charset="0"/>
              <a:buChar char="•"/>
            </a:pPr>
            <a:r>
              <a:rPr lang="en-US" sz="2000" spc="-47" dirty="0">
                <a:solidFill>
                  <a:srgbClr val="EEEAE5"/>
                </a:solidFill>
                <a:latin typeface="Open Sauce"/>
              </a:rPr>
              <a:t>3 Bedrooms</a:t>
            </a:r>
          </a:p>
          <a:p>
            <a:pPr marL="742950" lvl="1" indent="-285750">
              <a:lnSpc>
                <a:spcPct val="150000"/>
              </a:lnSpc>
              <a:buFont typeface="Arial" panose="020B0604020202020204" pitchFamily="34" charset="0"/>
              <a:buChar char="•"/>
            </a:pPr>
            <a:r>
              <a:rPr lang="en-US" sz="2000" spc="-47" dirty="0">
                <a:solidFill>
                  <a:srgbClr val="EEEAE5"/>
                </a:solidFill>
                <a:latin typeface="Open Sauce"/>
              </a:rPr>
              <a:t>2 Bathrooms</a:t>
            </a:r>
          </a:p>
          <a:p>
            <a:pPr marL="742950" lvl="1" indent="-285750">
              <a:lnSpc>
                <a:spcPct val="150000"/>
              </a:lnSpc>
              <a:buFont typeface="Arial" panose="020B0604020202020204" pitchFamily="34" charset="0"/>
              <a:buChar char="•"/>
            </a:pPr>
            <a:r>
              <a:rPr lang="en-US" sz="2000" spc="-47" dirty="0">
                <a:solidFill>
                  <a:srgbClr val="EEEAE5"/>
                </a:solidFill>
                <a:latin typeface="Open Sauce"/>
              </a:rPr>
              <a:t>~2,000 sq ft house size</a:t>
            </a:r>
          </a:p>
          <a:p>
            <a:pPr marL="742950" lvl="1" indent="-285750">
              <a:lnSpc>
                <a:spcPct val="150000"/>
              </a:lnSpc>
              <a:buFont typeface="Arial" panose="020B0604020202020204" pitchFamily="34" charset="0"/>
              <a:buChar char="•"/>
            </a:pPr>
            <a:r>
              <a:rPr lang="en-US" sz="2000" spc="-47" dirty="0">
                <a:solidFill>
                  <a:srgbClr val="EEEAE5"/>
                </a:solidFill>
                <a:latin typeface="Open Sauce"/>
              </a:rPr>
              <a:t>~0.25 acre lot size</a:t>
            </a:r>
          </a:p>
          <a:p>
            <a:pPr algn="l">
              <a:lnSpc>
                <a:spcPct val="150000"/>
              </a:lnSpc>
            </a:pPr>
            <a:endParaRPr lang="en-US" sz="2000" spc="-47" dirty="0">
              <a:solidFill>
                <a:srgbClr val="EEEAE5"/>
              </a:solidFill>
              <a:latin typeface="Open Sauce"/>
              <a:sym typeface="Open Sauce"/>
            </a:endParaRPr>
          </a:p>
        </p:txBody>
      </p:sp>
      <p:pic>
        <p:nvPicPr>
          <p:cNvPr id="1026" name="Picture 2">
            <a:extLst>
              <a:ext uri="{FF2B5EF4-FFF2-40B4-BE49-F238E27FC236}">
                <a16:creationId xmlns:a16="http://schemas.microsoft.com/office/drawing/2014/main" id="{4577AF20-61F9-C614-F7FA-A08F494EF2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9557" y="1165901"/>
            <a:ext cx="10268748" cy="68453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0217F87-E917-BDAC-79F1-022E1D45FC17}"/>
              </a:ext>
            </a:extLst>
          </p:cNvPr>
          <p:cNvSpPr txBox="1"/>
          <p:nvPr/>
        </p:nvSpPr>
        <p:spPr>
          <a:xfrm>
            <a:off x="12223831" y="8040947"/>
            <a:ext cx="1600200" cy="405239"/>
          </a:xfrm>
          <a:prstGeom prst="rect">
            <a:avLst/>
          </a:prstGeom>
        </p:spPr>
        <p:txBody>
          <a:bodyPr wrap="square" lIns="0" tIns="0" rIns="0" bIns="0" rtlCol="0" anchor="t">
            <a:spAutoFit/>
          </a:bodyPr>
          <a:lstStyle>
            <a:defPPr>
              <a:defRPr lang="en-US"/>
            </a:defPPr>
            <a:lvl1pPr>
              <a:lnSpc>
                <a:spcPct val="150000"/>
              </a:lnSpc>
              <a:defRPr sz="2000" spc="-47">
                <a:solidFill>
                  <a:srgbClr val="EEEAE5"/>
                </a:solidFill>
                <a:latin typeface="Open Sauce"/>
              </a:defRPr>
            </a:lvl1pPr>
          </a:lstStyle>
          <a:p>
            <a:pPr algn="ctr"/>
            <a:r>
              <a:rPr lang="en-US" dirty="0">
                <a:solidFill>
                  <a:schemeClr val="bg1"/>
                </a:solidFill>
              </a:rPr>
              <a:t>Figure 1</a:t>
            </a:r>
          </a:p>
        </p:txBody>
      </p:sp>
    </p:spTree>
    <p:extLst>
      <p:ext uri="{BB962C8B-B14F-4D97-AF65-F5344CB8AC3E}">
        <p14:creationId xmlns:p14="http://schemas.microsoft.com/office/powerpoint/2010/main" val="1211692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9DFDF-1E45-8A41-FE2D-3EAF692BE54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EDDCE83-726E-2A06-FECD-FE41F2A293E8}"/>
              </a:ext>
            </a:extLst>
          </p:cNvPr>
          <p:cNvGrpSpPr/>
          <p:nvPr/>
        </p:nvGrpSpPr>
        <p:grpSpPr>
          <a:xfrm>
            <a:off x="7734866" y="512234"/>
            <a:ext cx="10553134" cy="9481392"/>
            <a:chOff x="0" y="-38100"/>
            <a:chExt cx="1434794" cy="1072009"/>
          </a:xfrm>
        </p:grpSpPr>
        <p:sp>
          <p:nvSpPr>
            <p:cNvPr id="3" name="Freeform 3">
              <a:extLst>
                <a:ext uri="{FF2B5EF4-FFF2-40B4-BE49-F238E27FC236}">
                  <a16:creationId xmlns:a16="http://schemas.microsoft.com/office/drawing/2014/main" id="{0A64747D-874F-2819-5705-321B0495036D}"/>
                </a:ext>
              </a:extLst>
            </p:cNvPr>
            <p:cNvSpPr/>
            <p:nvPr/>
          </p:nvSpPr>
          <p:spPr>
            <a:xfrm>
              <a:off x="0" y="-21744"/>
              <a:ext cx="1434794" cy="1055653"/>
            </a:xfrm>
            <a:custGeom>
              <a:avLst/>
              <a:gdLst/>
              <a:ahLst/>
              <a:cxnLst/>
              <a:rect l="l" t="t" r="r" b="b"/>
              <a:pathLst>
                <a:path w="1434794" h="1028481">
                  <a:moveTo>
                    <a:pt x="0" y="0"/>
                  </a:moveTo>
                  <a:lnTo>
                    <a:pt x="1434794" y="0"/>
                  </a:lnTo>
                  <a:lnTo>
                    <a:pt x="1434794" y="1028481"/>
                  </a:lnTo>
                  <a:lnTo>
                    <a:pt x="0" y="1028481"/>
                  </a:lnTo>
                  <a:close/>
                </a:path>
              </a:pathLst>
            </a:custGeom>
            <a:solidFill>
              <a:srgbClr val="AAA39D"/>
            </a:solidFill>
          </p:spPr>
          <p:txBody>
            <a:bodyPr/>
            <a:lstStyle/>
            <a:p>
              <a:endParaRPr lang="en-US"/>
            </a:p>
          </p:txBody>
        </p:sp>
        <p:sp>
          <p:nvSpPr>
            <p:cNvPr id="4" name="TextBox 4">
              <a:extLst>
                <a:ext uri="{FF2B5EF4-FFF2-40B4-BE49-F238E27FC236}">
                  <a16:creationId xmlns:a16="http://schemas.microsoft.com/office/drawing/2014/main" id="{AE4D27A0-014A-4E90-7E10-DA593E5AAE4F}"/>
                </a:ext>
              </a:extLst>
            </p:cNvPr>
            <p:cNvSpPr txBox="1"/>
            <p:nvPr/>
          </p:nvSpPr>
          <p:spPr>
            <a:xfrm>
              <a:off x="0" y="-38100"/>
              <a:ext cx="1434794" cy="1066581"/>
            </a:xfrm>
            <a:prstGeom prst="rect">
              <a:avLst/>
            </a:prstGeom>
          </p:spPr>
          <p:txBody>
            <a:bodyPr lIns="50800" tIns="50800" rIns="50800" bIns="50800" rtlCol="0" anchor="ctr"/>
            <a:lstStyle/>
            <a:p>
              <a:pPr algn="ctr">
                <a:lnSpc>
                  <a:spcPts val="2239"/>
                </a:lnSpc>
              </a:pPr>
              <a:endParaRPr/>
            </a:p>
          </p:txBody>
        </p:sp>
      </p:grpSp>
      <p:grpSp>
        <p:nvGrpSpPr>
          <p:cNvPr id="5" name="Group 5">
            <a:extLst>
              <a:ext uri="{FF2B5EF4-FFF2-40B4-BE49-F238E27FC236}">
                <a16:creationId xmlns:a16="http://schemas.microsoft.com/office/drawing/2014/main" id="{B3E10AE4-E09C-5ABB-24DC-0A3AC50D27BF}"/>
              </a:ext>
            </a:extLst>
          </p:cNvPr>
          <p:cNvGrpSpPr/>
          <p:nvPr/>
        </p:nvGrpSpPr>
        <p:grpSpPr>
          <a:xfrm>
            <a:off x="-25469" y="-38100"/>
            <a:ext cx="7816028" cy="10210800"/>
            <a:chOff x="0" y="0"/>
            <a:chExt cx="2058542" cy="2459057"/>
          </a:xfrm>
        </p:grpSpPr>
        <p:sp>
          <p:nvSpPr>
            <p:cNvPr id="6" name="Freeform 6">
              <a:extLst>
                <a:ext uri="{FF2B5EF4-FFF2-40B4-BE49-F238E27FC236}">
                  <a16:creationId xmlns:a16="http://schemas.microsoft.com/office/drawing/2014/main" id="{7787D9A2-1ED2-383F-FB54-DDC331D8E688}"/>
                </a:ext>
              </a:extLst>
            </p:cNvPr>
            <p:cNvSpPr/>
            <p:nvPr/>
          </p:nvSpPr>
          <p:spPr>
            <a:xfrm>
              <a:off x="0" y="0"/>
              <a:ext cx="2058543" cy="2459057"/>
            </a:xfrm>
            <a:custGeom>
              <a:avLst/>
              <a:gdLst/>
              <a:ahLst/>
              <a:cxnLst/>
              <a:rect l="l" t="t" r="r" b="b"/>
              <a:pathLst>
                <a:path w="2058543" h="2459057">
                  <a:moveTo>
                    <a:pt x="0" y="0"/>
                  </a:moveTo>
                  <a:lnTo>
                    <a:pt x="2058543" y="0"/>
                  </a:lnTo>
                  <a:lnTo>
                    <a:pt x="2058543" y="2459057"/>
                  </a:lnTo>
                  <a:lnTo>
                    <a:pt x="0" y="2459057"/>
                  </a:lnTo>
                  <a:close/>
                </a:path>
              </a:pathLst>
            </a:custGeom>
            <a:solidFill>
              <a:srgbClr val="6B6361"/>
            </a:solidFill>
          </p:spPr>
          <p:txBody>
            <a:bodyPr/>
            <a:lstStyle/>
            <a:p>
              <a:endParaRPr lang="en-US"/>
            </a:p>
          </p:txBody>
        </p:sp>
        <p:sp>
          <p:nvSpPr>
            <p:cNvPr id="7" name="TextBox 7">
              <a:extLst>
                <a:ext uri="{FF2B5EF4-FFF2-40B4-BE49-F238E27FC236}">
                  <a16:creationId xmlns:a16="http://schemas.microsoft.com/office/drawing/2014/main" id="{44562C19-0FE3-E72A-6536-549879BF136A}"/>
                </a:ext>
              </a:extLst>
            </p:cNvPr>
            <p:cNvSpPr txBox="1"/>
            <p:nvPr/>
          </p:nvSpPr>
          <p:spPr>
            <a:xfrm>
              <a:off x="0" y="-38100"/>
              <a:ext cx="2058542" cy="2497157"/>
            </a:xfrm>
            <a:prstGeom prst="rect">
              <a:avLst/>
            </a:prstGeom>
          </p:spPr>
          <p:txBody>
            <a:bodyPr lIns="50800" tIns="50800" rIns="50800" bIns="50800" rtlCol="0" anchor="ctr"/>
            <a:lstStyle/>
            <a:p>
              <a:pPr algn="ctr">
                <a:lnSpc>
                  <a:spcPts val="2239"/>
                </a:lnSpc>
              </a:pPr>
              <a:endParaRPr/>
            </a:p>
          </p:txBody>
        </p:sp>
      </p:grpSp>
      <p:sp>
        <p:nvSpPr>
          <p:cNvPr id="14" name="TextBox 14">
            <a:extLst>
              <a:ext uri="{FF2B5EF4-FFF2-40B4-BE49-F238E27FC236}">
                <a16:creationId xmlns:a16="http://schemas.microsoft.com/office/drawing/2014/main" id="{CCC0EB97-87A0-94C7-39F1-C8C2B25F47AD}"/>
              </a:ext>
            </a:extLst>
          </p:cNvPr>
          <p:cNvSpPr txBox="1"/>
          <p:nvPr/>
        </p:nvSpPr>
        <p:spPr>
          <a:xfrm>
            <a:off x="129695" y="1635483"/>
            <a:ext cx="7505700" cy="975011"/>
          </a:xfrm>
          <a:prstGeom prst="rect">
            <a:avLst/>
          </a:prstGeom>
        </p:spPr>
        <p:txBody>
          <a:bodyPr wrap="square" lIns="0" tIns="0" rIns="0" bIns="0" rtlCol="0" anchor="t">
            <a:spAutoFit/>
          </a:bodyPr>
          <a:lstStyle/>
          <a:p>
            <a:pPr algn="l">
              <a:lnSpc>
                <a:spcPts val="6863"/>
              </a:lnSpc>
            </a:pPr>
            <a:r>
              <a:rPr lang="en-US" sz="8799" spc="-554" dirty="0">
                <a:solidFill>
                  <a:srgbClr val="EEEAE5"/>
                </a:solidFill>
                <a:latin typeface="Helvetica World"/>
                <a:ea typeface="Helvetica World"/>
                <a:cs typeface="Helvetica World"/>
                <a:sym typeface="Helvetica World"/>
              </a:rPr>
              <a:t>Data Exploration</a:t>
            </a:r>
          </a:p>
        </p:txBody>
      </p:sp>
      <p:sp>
        <p:nvSpPr>
          <p:cNvPr id="16" name="TextBox 16">
            <a:extLst>
              <a:ext uri="{FF2B5EF4-FFF2-40B4-BE49-F238E27FC236}">
                <a16:creationId xmlns:a16="http://schemas.microsoft.com/office/drawing/2014/main" id="{A57AADD8-9BD2-FD4E-5B26-C9B03441F346}"/>
              </a:ext>
            </a:extLst>
          </p:cNvPr>
          <p:cNvSpPr txBox="1"/>
          <p:nvPr/>
        </p:nvSpPr>
        <p:spPr>
          <a:xfrm>
            <a:off x="717479" y="2692719"/>
            <a:ext cx="6019800" cy="5945217"/>
          </a:xfrm>
          <a:prstGeom prst="rect">
            <a:avLst/>
          </a:prstGeom>
        </p:spPr>
        <p:txBody>
          <a:bodyPr wrap="square" lIns="0" tIns="0" rIns="0" bIns="0" rtlCol="0" anchor="t">
            <a:spAutoFit/>
          </a:bodyPr>
          <a:lstStyle/>
          <a:p>
            <a:pPr algn="l">
              <a:lnSpc>
                <a:spcPct val="150000"/>
              </a:lnSpc>
            </a:pPr>
            <a:r>
              <a:rPr lang="en-US" sz="2000" spc="-47" dirty="0">
                <a:solidFill>
                  <a:srgbClr val="EEEAE5"/>
                </a:solidFill>
                <a:latin typeface="Open Sauce"/>
              </a:rPr>
              <a:t>Log transformations reduced skew and brought key variables closer to normal distribution.</a:t>
            </a:r>
          </a:p>
          <a:p>
            <a:pPr algn="l">
              <a:lnSpc>
                <a:spcPct val="150000"/>
              </a:lnSpc>
            </a:pPr>
            <a:endParaRPr lang="en-US" sz="2000" spc="-47" dirty="0">
              <a:solidFill>
                <a:srgbClr val="EEEAE5"/>
              </a:solidFill>
              <a:latin typeface="Open Sauce"/>
            </a:endParaRPr>
          </a:p>
          <a:p>
            <a:pPr algn="l">
              <a:lnSpc>
                <a:spcPct val="150000"/>
              </a:lnSpc>
            </a:pPr>
            <a:r>
              <a:rPr lang="en-US" sz="2000" spc="-47" dirty="0" err="1">
                <a:solidFill>
                  <a:srgbClr val="EEEAE5"/>
                </a:solidFill>
                <a:latin typeface="Open Sauce"/>
              </a:rPr>
              <a:t>log_price</a:t>
            </a:r>
            <a:r>
              <a:rPr lang="en-US" sz="2000" spc="-47" dirty="0">
                <a:solidFill>
                  <a:srgbClr val="EEEAE5"/>
                </a:solidFill>
                <a:latin typeface="Open Sauce"/>
              </a:rPr>
              <a:t> and </a:t>
            </a:r>
            <a:r>
              <a:rPr lang="en-US" sz="2000" spc="-47" dirty="0" err="1">
                <a:solidFill>
                  <a:srgbClr val="EEEAE5"/>
                </a:solidFill>
                <a:latin typeface="Open Sauce"/>
              </a:rPr>
              <a:t>log_house_size</a:t>
            </a:r>
            <a:r>
              <a:rPr lang="en-US" sz="2000" spc="-47" dirty="0">
                <a:solidFill>
                  <a:srgbClr val="EEEAE5"/>
                </a:solidFill>
                <a:latin typeface="Open Sauce"/>
              </a:rPr>
              <a:t> now display strong bell-shaped curves, ideal for regression.</a:t>
            </a:r>
          </a:p>
          <a:p>
            <a:pPr algn="l">
              <a:lnSpc>
                <a:spcPct val="150000"/>
              </a:lnSpc>
            </a:pPr>
            <a:endParaRPr lang="en-US" sz="2000" spc="-47" dirty="0">
              <a:solidFill>
                <a:srgbClr val="EEEAE5"/>
              </a:solidFill>
              <a:latin typeface="Open Sauce"/>
            </a:endParaRPr>
          </a:p>
          <a:p>
            <a:pPr algn="l">
              <a:lnSpc>
                <a:spcPct val="150000"/>
              </a:lnSpc>
            </a:pPr>
            <a:r>
              <a:rPr lang="en-US" sz="2000" spc="-47" dirty="0" err="1">
                <a:solidFill>
                  <a:srgbClr val="EEEAE5"/>
                </a:solidFill>
                <a:latin typeface="Open Sauce"/>
              </a:rPr>
              <a:t>log_acre_lot</a:t>
            </a:r>
            <a:r>
              <a:rPr lang="en-US" sz="2000" spc="-47" dirty="0">
                <a:solidFill>
                  <a:srgbClr val="EEEAE5"/>
                </a:solidFill>
                <a:latin typeface="Open Sauce"/>
              </a:rPr>
              <a:t> improved but still shows some skew and variability.</a:t>
            </a:r>
          </a:p>
          <a:p>
            <a:pPr algn="l">
              <a:lnSpc>
                <a:spcPct val="150000"/>
              </a:lnSpc>
            </a:pPr>
            <a:endParaRPr lang="en-US" sz="2000" spc="-47" dirty="0">
              <a:solidFill>
                <a:srgbClr val="EEEAE5"/>
              </a:solidFill>
              <a:latin typeface="Open Sauce"/>
            </a:endParaRPr>
          </a:p>
          <a:p>
            <a:pPr algn="l">
              <a:lnSpc>
                <a:spcPct val="150000"/>
              </a:lnSpc>
            </a:pPr>
            <a:r>
              <a:rPr lang="en-US" sz="2000" spc="-47" dirty="0">
                <a:solidFill>
                  <a:srgbClr val="EEEAE5"/>
                </a:solidFill>
                <a:latin typeface="Open Sauce"/>
              </a:rPr>
              <a:t>These transformations helped stabilize the model and minimize the impact of outliers.</a:t>
            </a:r>
          </a:p>
          <a:p>
            <a:pPr algn="l">
              <a:lnSpc>
                <a:spcPct val="150000"/>
              </a:lnSpc>
            </a:pPr>
            <a:endParaRPr lang="en-US" sz="2000" spc="-47" dirty="0">
              <a:solidFill>
                <a:srgbClr val="EEEAE5"/>
              </a:solidFill>
              <a:latin typeface="Open Sauce"/>
            </a:endParaRPr>
          </a:p>
          <a:p>
            <a:pPr algn="l">
              <a:lnSpc>
                <a:spcPct val="150000"/>
              </a:lnSpc>
            </a:pPr>
            <a:r>
              <a:rPr lang="en-US" sz="2000" spc="-47" dirty="0">
                <a:solidFill>
                  <a:srgbClr val="EEEAE5"/>
                </a:solidFill>
                <a:latin typeface="Open Sauce"/>
              </a:rPr>
              <a:t>These observations are depicted in Figure 2.</a:t>
            </a:r>
            <a:endParaRPr lang="en-US" sz="2000" spc="-47" dirty="0">
              <a:solidFill>
                <a:srgbClr val="EEEAE5"/>
              </a:solidFill>
              <a:latin typeface="Open Sauce"/>
              <a:sym typeface="Open Sauce"/>
            </a:endParaRPr>
          </a:p>
        </p:txBody>
      </p:sp>
      <p:sp>
        <p:nvSpPr>
          <p:cNvPr id="17" name="TextBox 16">
            <a:extLst>
              <a:ext uri="{FF2B5EF4-FFF2-40B4-BE49-F238E27FC236}">
                <a16:creationId xmlns:a16="http://schemas.microsoft.com/office/drawing/2014/main" id="{FA384AA1-6122-C781-6728-8927A7CC383A}"/>
              </a:ext>
            </a:extLst>
          </p:cNvPr>
          <p:cNvSpPr txBox="1"/>
          <p:nvPr/>
        </p:nvSpPr>
        <p:spPr>
          <a:xfrm>
            <a:off x="12336970" y="9451429"/>
            <a:ext cx="1600200" cy="405239"/>
          </a:xfrm>
          <a:prstGeom prst="rect">
            <a:avLst/>
          </a:prstGeom>
        </p:spPr>
        <p:txBody>
          <a:bodyPr wrap="square" lIns="0" tIns="0" rIns="0" bIns="0" rtlCol="0" anchor="t">
            <a:spAutoFit/>
          </a:bodyPr>
          <a:lstStyle>
            <a:defPPr>
              <a:defRPr lang="en-US"/>
            </a:defPPr>
            <a:lvl1pPr>
              <a:lnSpc>
                <a:spcPct val="150000"/>
              </a:lnSpc>
              <a:defRPr sz="2000" spc="-47">
                <a:solidFill>
                  <a:srgbClr val="EEEAE5"/>
                </a:solidFill>
                <a:latin typeface="Open Sauce"/>
              </a:defRPr>
            </a:lvl1pPr>
          </a:lstStyle>
          <a:p>
            <a:pPr algn="ctr"/>
            <a:r>
              <a:rPr lang="en-US" dirty="0">
                <a:solidFill>
                  <a:schemeClr val="bg1"/>
                </a:solidFill>
              </a:rPr>
              <a:t>Figure 2</a:t>
            </a:r>
          </a:p>
        </p:txBody>
      </p:sp>
      <p:pic>
        <p:nvPicPr>
          <p:cNvPr id="2050" name="Picture 2">
            <a:extLst>
              <a:ext uri="{FF2B5EF4-FFF2-40B4-BE49-F238E27FC236}">
                <a16:creationId xmlns:a16="http://schemas.microsoft.com/office/drawing/2014/main" id="{30E51D69-496C-210B-2039-72C46B5E84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6163"/>
          <a:stretch/>
        </p:blipFill>
        <p:spPr bwMode="auto">
          <a:xfrm>
            <a:off x="7978739" y="1112585"/>
            <a:ext cx="5051461" cy="40910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49AD0CD-182B-86C1-7F0D-AC011E326F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624" r="33343"/>
          <a:stretch/>
        </p:blipFill>
        <p:spPr bwMode="auto">
          <a:xfrm>
            <a:off x="13084139" y="1112585"/>
            <a:ext cx="5051461" cy="40910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890CC88-F2DB-3977-1D2D-D6B75FE4AE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608"/>
          <a:stretch/>
        </p:blipFill>
        <p:spPr bwMode="auto">
          <a:xfrm>
            <a:off x="10485702" y="5341302"/>
            <a:ext cx="5051461" cy="4145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859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54E23-CBD2-5610-4858-61667B7DC1F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C4EE28F-C702-BDC0-6EFD-F0C812B3B177}"/>
              </a:ext>
            </a:extLst>
          </p:cNvPr>
          <p:cNvGrpSpPr/>
          <p:nvPr/>
        </p:nvGrpSpPr>
        <p:grpSpPr>
          <a:xfrm>
            <a:off x="7734866" y="512234"/>
            <a:ext cx="10580981" cy="9433384"/>
            <a:chOff x="0" y="-38100"/>
            <a:chExt cx="1438580" cy="1066581"/>
          </a:xfrm>
        </p:grpSpPr>
        <p:sp>
          <p:nvSpPr>
            <p:cNvPr id="3" name="Freeform 3">
              <a:extLst>
                <a:ext uri="{FF2B5EF4-FFF2-40B4-BE49-F238E27FC236}">
                  <a16:creationId xmlns:a16="http://schemas.microsoft.com/office/drawing/2014/main" id="{E567053B-7BCB-26C4-A9CF-BA7798A461A6}"/>
                </a:ext>
              </a:extLst>
            </p:cNvPr>
            <p:cNvSpPr/>
            <p:nvPr/>
          </p:nvSpPr>
          <p:spPr>
            <a:xfrm>
              <a:off x="3786" y="63372"/>
              <a:ext cx="1434794" cy="878782"/>
            </a:xfrm>
            <a:custGeom>
              <a:avLst/>
              <a:gdLst/>
              <a:ahLst/>
              <a:cxnLst/>
              <a:rect l="l" t="t" r="r" b="b"/>
              <a:pathLst>
                <a:path w="1434794" h="1028481">
                  <a:moveTo>
                    <a:pt x="0" y="0"/>
                  </a:moveTo>
                  <a:lnTo>
                    <a:pt x="1434794" y="0"/>
                  </a:lnTo>
                  <a:lnTo>
                    <a:pt x="1434794" y="1028481"/>
                  </a:lnTo>
                  <a:lnTo>
                    <a:pt x="0" y="1028481"/>
                  </a:lnTo>
                  <a:close/>
                </a:path>
              </a:pathLst>
            </a:custGeom>
            <a:solidFill>
              <a:srgbClr val="AAA39D"/>
            </a:solidFill>
          </p:spPr>
          <p:txBody>
            <a:bodyPr/>
            <a:lstStyle/>
            <a:p>
              <a:endParaRPr lang="en-US"/>
            </a:p>
          </p:txBody>
        </p:sp>
        <p:sp>
          <p:nvSpPr>
            <p:cNvPr id="4" name="TextBox 4">
              <a:extLst>
                <a:ext uri="{FF2B5EF4-FFF2-40B4-BE49-F238E27FC236}">
                  <a16:creationId xmlns:a16="http://schemas.microsoft.com/office/drawing/2014/main" id="{B3EF58EB-5C72-A67F-2D5B-E36BABEC5F18}"/>
                </a:ext>
              </a:extLst>
            </p:cNvPr>
            <p:cNvSpPr txBox="1"/>
            <p:nvPr/>
          </p:nvSpPr>
          <p:spPr>
            <a:xfrm>
              <a:off x="0" y="-38100"/>
              <a:ext cx="1434794" cy="1066581"/>
            </a:xfrm>
            <a:prstGeom prst="rect">
              <a:avLst/>
            </a:prstGeom>
          </p:spPr>
          <p:txBody>
            <a:bodyPr lIns="50800" tIns="50800" rIns="50800" bIns="50800" rtlCol="0" anchor="ctr"/>
            <a:lstStyle/>
            <a:p>
              <a:pPr algn="ctr">
                <a:lnSpc>
                  <a:spcPts val="2239"/>
                </a:lnSpc>
              </a:pPr>
              <a:endParaRPr/>
            </a:p>
          </p:txBody>
        </p:sp>
      </p:grpSp>
      <p:grpSp>
        <p:nvGrpSpPr>
          <p:cNvPr id="5" name="Group 5">
            <a:extLst>
              <a:ext uri="{FF2B5EF4-FFF2-40B4-BE49-F238E27FC236}">
                <a16:creationId xmlns:a16="http://schemas.microsoft.com/office/drawing/2014/main" id="{37608A9F-0FCF-A5F5-FB93-5F1DB627BE0F}"/>
              </a:ext>
            </a:extLst>
          </p:cNvPr>
          <p:cNvGrpSpPr/>
          <p:nvPr/>
        </p:nvGrpSpPr>
        <p:grpSpPr>
          <a:xfrm>
            <a:off x="-25469" y="-38100"/>
            <a:ext cx="7816028" cy="10031726"/>
            <a:chOff x="0" y="0"/>
            <a:chExt cx="2058542" cy="2459057"/>
          </a:xfrm>
        </p:grpSpPr>
        <p:sp>
          <p:nvSpPr>
            <p:cNvPr id="6" name="Freeform 6">
              <a:extLst>
                <a:ext uri="{FF2B5EF4-FFF2-40B4-BE49-F238E27FC236}">
                  <a16:creationId xmlns:a16="http://schemas.microsoft.com/office/drawing/2014/main" id="{79A4927A-B4CD-2E8D-A7A6-DAAC4D643110}"/>
                </a:ext>
              </a:extLst>
            </p:cNvPr>
            <p:cNvSpPr/>
            <p:nvPr/>
          </p:nvSpPr>
          <p:spPr>
            <a:xfrm>
              <a:off x="0" y="0"/>
              <a:ext cx="2058543" cy="2459057"/>
            </a:xfrm>
            <a:custGeom>
              <a:avLst/>
              <a:gdLst/>
              <a:ahLst/>
              <a:cxnLst/>
              <a:rect l="l" t="t" r="r" b="b"/>
              <a:pathLst>
                <a:path w="2058543" h="2459057">
                  <a:moveTo>
                    <a:pt x="0" y="0"/>
                  </a:moveTo>
                  <a:lnTo>
                    <a:pt x="2058543" y="0"/>
                  </a:lnTo>
                  <a:lnTo>
                    <a:pt x="2058543" y="2459057"/>
                  </a:lnTo>
                  <a:lnTo>
                    <a:pt x="0" y="2459057"/>
                  </a:lnTo>
                  <a:close/>
                </a:path>
              </a:pathLst>
            </a:custGeom>
            <a:solidFill>
              <a:srgbClr val="6B6361"/>
            </a:solidFill>
          </p:spPr>
          <p:txBody>
            <a:bodyPr/>
            <a:lstStyle/>
            <a:p>
              <a:endParaRPr lang="en-US"/>
            </a:p>
          </p:txBody>
        </p:sp>
        <p:sp>
          <p:nvSpPr>
            <p:cNvPr id="7" name="TextBox 7">
              <a:extLst>
                <a:ext uri="{FF2B5EF4-FFF2-40B4-BE49-F238E27FC236}">
                  <a16:creationId xmlns:a16="http://schemas.microsoft.com/office/drawing/2014/main" id="{FFC5A9EB-0C2C-BBD8-7690-4ED332590362}"/>
                </a:ext>
              </a:extLst>
            </p:cNvPr>
            <p:cNvSpPr txBox="1"/>
            <p:nvPr/>
          </p:nvSpPr>
          <p:spPr>
            <a:xfrm>
              <a:off x="0" y="-38100"/>
              <a:ext cx="2058542" cy="2497157"/>
            </a:xfrm>
            <a:prstGeom prst="rect">
              <a:avLst/>
            </a:prstGeom>
          </p:spPr>
          <p:txBody>
            <a:bodyPr lIns="50800" tIns="50800" rIns="50800" bIns="50800" rtlCol="0" anchor="ctr"/>
            <a:lstStyle/>
            <a:p>
              <a:pPr algn="ctr">
                <a:lnSpc>
                  <a:spcPts val="2239"/>
                </a:lnSpc>
              </a:pPr>
              <a:endParaRPr/>
            </a:p>
          </p:txBody>
        </p:sp>
      </p:grpSp>
      <p:sp>
        <p:nvSpPr>
          <p:cNvPr id="14" name="TextBox 14">
            <a:extLst>
              <a:ext uri="{FF2B5EF4-FFF2-40B4-BE49-F238E27FC236}">
                <a16:creationId xmlns:a16="http://schemas.microsoft.com/office/drawing/2014/main" id="{D94BCB2B-B86E-3F06-4550-22029F51B192}"/>
              </a:ext>
            </a:extLst>
          </p:cNvPr>
          <p:cNvSpPr txBox="1"/>
          <p:nvPr/>
        </p:nvSpPr>
        <p:spPr>
          <a:xfrm>
            <a:off x="628650" y="466255"/>
            <a:ext cx="6553200" cy="975011"/>
          </a:xfrm>
          <a:prstGeom prst="rect">
            <a:avLst/>
          </a:prstGeom>
        </p:spPr>
        <p:txBody>
          <a:bodyPr wrap="square" lIns="0" tIns="0" rIns="0" bIns="0" rtlCol="0" anchor="t">
            <a:spAutoFit/>
          </a:bodyPr>
          <a:lstStyle/>
          <a:p>
            <a:pPr algn="l">
              <a:lnSpc>
                <a:spcPts val="6863"/>
              </a:lnSpc>
            </a:pPr>
            <a:r>
              <a:rPr lang="en-US" sz="8799" spc="-554" dirty="0">
                <a:solidFill>
                  <a:srgbClr val="EEEAE5"/>
                </a:solidFill>
                <a:latin typeface="Helvetica World"/>
                <a:ea typeface="Helvetica World"/>
                <a:cs typeface="Helvetica World"/>
                <a:sym typeface="Helvetica World"/>
              </a:rPr>
              <a:t>Data Cleaning</a:t>
            </a:r>
          </a:p>
        </p:txBody>
      </p:sp>
      <p:sp>
        <p:nvSpPr>
          <p:cNvPr id="16" name="TextBox 16">
            <a:extLst>
              <a:ext uri="{FF2B5EF4-FFF2-40B4-BE49-F238E27FC236}">
                <a16:creationId xmlns:a16="http://schemas.microsoft.com/office/drawing/2014/main" id="{95F51DC9-EE95-E930-D196-C6218E7C1D79}"/>
              </a:ext>
            </a:extLst>
          </p:cNvPr>
          <p:cNvSpPr txBox="1"/>
          <p:nvPr/>
        </p:nvSpPr>
        <p:spPr>
          <a:xfrm>
            <a:off x="457200" y="1409700"/>
            <a:ext cx="7200900" cy="8253541"/>
          </a:xfrm>
          <a:prstGeom prst="rect">
            <a:avLst/>
          </a:prstGeom>
        </p:spPr>
        <p:txBody>
          <a:bodyPr wrap="square" lIns="0" tIns="0" rIns="0" bIns="0" rtlCol="0" anchor="t">
            <a:spAutoFit/>
          </a:bodyPr>
          <a:lstStyle/>
          <a:p>
            <a:pPr algn="l">
              <a:lnSpc>
                <a:spcPct val="150000"/>
              </a:lnSpc>
            </a:pPr>
            <a:r>
              <a:rPr lang="en-US" sz="2000" spc="-47" dirty="0">
                <a:solidFill>
                  <a:srgbClr val="EEEAE5"/>
                </a:solidFill>
                <a:latin typeface="Open Sauce"/>
              </a:rPr>
              <a:t>The data cleaning and preprocessing involved several key steps:</a:t>
            </a:r>
          </a:p>
          <a:p>
            <a:pPr marL="342900" indent="-342900">
              <a:lnSpc>
                <a:spcPct val="150000"/>
              </a:lnSpc>
              <a:buFont typeface="Arial" panose="020B0604020202020204" pitchFamily="34" charset="0"/>
              <a:buChar char="•"/>
            </a:pPr>
            <a:r>
              <a:rPr lang="en-US" sz="2000" spc="-47" dirty="0">
                <a:solidFill>
                  <a:srgbClr val="EEEAE5"/>
                </a:solidFill>
                <a:latin typeface="Open Sauce"/>
              </a:rPr>
              <a:t>Excluded non-U.S. territories (e.g., Puerto Rico, Virgin Islands)</a:t>
            </a:r>
          </a:p>
          <a:p>
            <a:pPr marL="342900" indent="-342900">
              <a:lnSpc>
                <a:spcPct val="150000"/>
              </a:lnSpc>
              <a:buFont typeface="Arial" panose="020B0604020202020204" pitchFamily="34" charset="0"/>
              <a:buChar char="•"/>
            </a:pPr>
            <a:r>
              <a:rPr lang="en-US" sz="2000" spc="-47" dirty="0">
                <a:solidFill>
                  <a:srgbClr val="EEEAE5"/>
                </a:solidFill>
                <a:latin typeface="Open Sauce"/>
              </a:rPr>
              <a:t>Removed irrelevant columns (e.g., brokered-by, street) for privacy and analysis clarity</a:t>
            </a:r>
          </a:p>
          <a:p>
            <a:pPr marL="342900" indent="-342900">
              <a:lnSpc>
                <a:spcPct val="150000"/>
              </a:lnSpc>
              <a:buFont typeface="Arial" panose="020B0604020202020204" pitchFamily="34" charset="0"/>
              <a:buChar char="•"/>
            </a:pPr>
            <a:r>
              <a:rPr lang="en-US" sz="2000" spc="-47" dirty="0">
                <a:solidFill>
                  <a:srgbClr val="EEEAE5"/>
                </a:solidFill>
                <a:latin typeface="Open Sauce"/>
              </a:rPr>
              <a:t>Capped extreme outliers and filtered non-residential properties</a:t>
            </a:r>
          </a:p>
          <a:p>
            <a:pPr marL="342900" indent="-342900">
              <a:lnSpc>
                <a:spcPct val="150000"/>
              </a:lnSpc>
              <a:buFont typeface="Arial" panose="020B0604020202020204" pitchFamily="34" charset="0"/>
              <a:buChar char="•"/>
            </a:pPr>
            <a:r>
              <a:rPr lang="en-US" sz="2000" spc="-47" dirty="0">
                <a:solidFill>
                  <a:srgbClr val="EEEAE5"/>
                </a:solidFill>
                <a:latin typeface="Open Sauce"/>
              </a:rPr>
              <a:t>Corrected zip codes (missing leading zeros, placeholders like 99999)</a:t>
            </a:r>
          </a:p>
          <a:p>
            <a:pPr marL="342900" indent="-342900">
              <a:lnSpc>
                <a:spcPct val="150000"/>
              </a:lnSpc>
              <a:buFont typeface="Arial" panose="020B0604020202020204" pitchFamily="34" charset="0"/>
              <a:buChar char="•"/>
            </a:pPr>
            <a:r>
              <a:rPr lang="en-US" sz="2000" spc="-47" dirty="0">
                <a:solidFill>
                  <a:srgbClr val="EEEAE5"/>
                </a:solidFill>
                <a:latin typeface="Open Sauce"/>
              </a:rPr>
              <a:t>Imputed missing values using medians (state or dataset)</a:t>
            </a:r>
          </a:p>
          <a:p>
            <a:pPr marL="342900" indent="-342900">
              <a:lnSpc>
                <a:spcPct val="150000"/>
              </a:lnSpc>
              <a:buFont typeface="Arial" panose="020B0604020202020204" pitchFamily="34" charset="0"/>
              <a:buChar char="•"/>
            </a:pPr>
            <a:r>
              <a:rPr lang="en-US" sz="2000" spc="-47" dirty="0">
                <a:solidFill>
                  <a:srgbClr val="EEEAE5"/>
                </a:solidFill>
                <a:latin typeface="Open Sauce"/>
              </a:rPr>
              <a:t>Assigned city names based on most common value per zip code</a:t>
            </a:r>
          </a:p>
          <a:p>
            <a:pPr marL="342900" indent="-342900">
              <a:lnSpc>
                <a:spcPct val="150000"/>
              </a:lnSpc>
              <a:buFont typeface="Arial" panose="020B0604020202020204" pitchFamily="34" charset="0"/>
              <a:buChar char="•"/>
            </a:pPr>
            <a:r>
              <a:rPr lang="en-US" sz="2000" spc="-47" dirty="0">
                <a:solidFill>
                  <a:srgbClr val="EEEAE5"/>
                </a:solidFill>
                <a:latin typeface="Open Sauce"/>
              </a:rPr>
              <a:t>Categorized house sizes for structured comparison</a:t>
            </a:r>
          </a:p>
          <a:p>
            <a:pPr marL="342900" indent="-342900">
              <a:lnSpc>
                <a:spcPct val="150000"/>
              </a:lnSpc>
              <a:buFont typeface="Arial" panose="020B0604020202020204" pitchFamily="34" charset="0"/>
              <a:buChar char="•"/>
            </a:pPr>
            <a:r>
              <a:rPr lang="en-US" sz="2000" spc="-47" dirty="0">
                <a:solidFill>
                  <a:srgbClr val="EEEAE5"/>
                </a:solidFill>
                <a:latin typeface="Open Sauce"/>
              </a:rPr>
              <a:t>Removed rows with missing city data</a:t>
            </a:r>
          </a:p>
          <a:p>
            <a:pPr marL="342900" indent="-342900">
              <a:lnSpc>
                <a:spcPct val="150000"/>
              </a:lnSpc>
              <a:buFont typeface="Arial" panose="020B0604020202020204" pitchFamily="34" charset="0"/>
              <a:buChar char="•"/>
            </a:pPr>
            <a:r>
              <a:rPr lang="en-US" sz="2000" spc="-47" dirty="0">
                <a:solidFill>
                  <a:srgbClr val="EEEAE5"/>
                </a:solidFill>
                <a:latin typeface="Open Sauce"/>
              </a:rPr>
              <a:t>Resulted in a clean dataset of 680,399 listings, ready for modeling</a:t>
            </a:r>
          </a:p>
          <a:p>
            <a:pPr algn="l">
              <a:lnSpc>
                <a:spcPct val="150000"/>
              </a:lnSpc>
            </a:pPr>
            <a:endParaRPr lang="en-US" sz="2000" spc="-47" dirty="0">
              <a:solidFill>
                <a:srgbClr val="EEEAE5"/>
              </a:solidFill>
              <a:latin typeface="Open Sauce"/>
            </a:endParaRPr>
          </a:p>
        </p:txBody>
      </p:sp>
      <p:sp>
        <p:nvSpPr>
          <p:cNvPr id="17" name="TextBox 16">
            <a:extLst>
              <a:ext uri="{FF2B5EF4-FFF2-40B4-BE49-F238E27FC236}">
                <a16:creationId xmlns:a16="http://schemas.microsoft.com/office/drawing/2014/main" id="{9B448616-DFB3-93B5-67C8-0D1166A71ABF}"/>
              </a:ext>
            </a:extLst>
          </p:cNvPr>
          <p:cNvSpPr txBox="1"/>
          <p:nvPr/>
        </p:nvSpPr>
        <p:spPr>
          <a:xfrm>
            <a:off x="12253104" y="8498221"/>
            <a:ext cx="1600200" cy="405239"/>
          </a:xfrm>
          <a:prstGeom prst="rect">
            <a:avLst/>
          </a:prstGeom>
        </p:spPr>
        <p:txBody>
          <a:bodyPr wrap="square" lIns="0" tIns="0" rIns="0" bIns="0" rtlCol="0" anchor="t">
            <a:spAutoFit/>
          </a:bodyPr>
          <a:lstStyle>
            <a:defPPr>
              <a:defRPr lang="en-US"/>
            </a:defPPr>
            <a:lvl1pPr>
              <a:lnSpc>
                <a:spcPct val="150000"/>
              </a:lnSpc>
              <a:defRPr sz="2000" spc="-47">
                <a:solidFill>
                  <a:srgbClr val="EEEAE5"/>
                </a:solidFill>
                <a:latin typeface="Open Sauce"/>
              </a:defRPr>
            </a:lvl1pPr>
          </a:lstStyle>
          <a:p>
            <a:pPr algn="ctr"/>
            <a:r>
              <a:rPr lang="en-US" dirty="0">
                <a:solidFill>
                  <a:schemeClr val="bg1"/>
                </a:solidFill>
              </a:rPr>
              <a:t>Figure 3</a:t>
            </a:r>
          </a:p>
        </p:txBody>
      </p:sp>
      <p:pic>
        <p:nvPicPr>
          <p:cNvPr id="3074" name="Picture 2">
            <a:extLst>
              <a:ext uri="{FF2B5EF4-FFF2-40B4-BE49-F238E27FC236}">
                <a16:creationId xmlns:a16="http://schemas.microsoft.com/office/drawing/2014/main" id="{A2BA29EC-EF78-F740-8B2B-E5A95C073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015" y="2104726"/>
            <a:ext cx="10046379" cy="624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80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EAE5"/>
        </a:solidFill>
        <a:effectLst/>
      </p:bgPr>
    </p:bg>
    <p:spTree>
      <p:nvGrpSpPr>
        <p:cNvPr id="1" name=""/>
        <p:cNvGrpSpPr/>
        <p:nvPr/>
      </p:nvGrpSpPr>
      <p:grpSpPr>
        <a:xfrm>
          <a:off x="0" y="0"/>
          <a:ext cx="0" cy="0"/>
          <a:chOff x="0" y="0"/>
          <a:chExt cx="0" cy="0"/>
        </a:xfrm>
      </p:grpSpPr>
      <p:grpSp>
        <p:nvGrpSpPr>
          <p:cNvPr id="3" name="Group 3"/>
          <p:cNvGrpSpPr/>
          <p:nvPr/>
        </p:nvGrpSpPr>
        <p:grpSpPr>
          <a:xfrm>
            <a:off x="8872885" y="-190500"/>
            <a:ext cx="9415115" cy="6033521"/>
            <a:chOff x="0" y="0"/>
            <a:chExt cx="1434794" cy="619637"/>
          </a:xfrm>
        </p:grpSpPr>
        <p:sp>
          <p:nvSpPr>
            <p:cNvPr id="4" name="Freeform 4"/>
            <p:cNvSpPr/>
            <p:nvPr/>
          </p:nvSpPr>
          <p:spPr>
            <a:xfrm>
              <a:off x="0" y="0"/>
              <a:ext cx="1434794" cy="619637"/>
            </a:xfrm>
            <a:custGeom>
              <a:avLst/>
              <a:gdLst/>
              <a:ahLst/>
              <a:cxnLst/>
              <a:rect l="l" t="t" r="r" b="b"/>
              <a:pathLst>
                <a:path w="1434794" h="619637">
                  <a:moveTo>
                    <a:pt x="0" y="0"/>
                  </a:moveTo>
                  <a:lnTo>
                    <a:pt x="1434794" y="0"/>
                  </a:lnTo>
                  <a:lnTo>
                    <a:pt x="1434794" y="619637"/>
                  </a:lnTo>
                  <a:lnTo>
                    <a:pt x="0" y="619637"/>
                  </a:lnTo>
                  <a:close/>
                </a:path>
              </a:pathLst>
            </a:custGeom>
            <a:solidFill>
              <a:srgbClr val="AAA39D"/>
            </a:solidFill>
          </p:spPr>
          <p:txBody>
            <a:bodyPr/>
            <a:lstStyle/>
            <a:p>
              <a:endParaRPr lang="en-US"/>
            </a:p>
          </p:txBody>
        </p:sp>
        <p:sp>
          <p:nvSpPr>
            <p:cNvPr id="5" name="TextBox 5"/>
            <p:cNvSpPr txBox="1"/>
            <p:nvPr/>
          </p:nvSpPr>
          <p:spPr>
            <a:xfrm>
              <a:off x="0" y="-38100"/>
              <a:ext cx="1434794" cy="657737"/>
            </a:xfrm>
            <a:prstGeom prst="rect">
              <a:avLst/>
            </a:prstGeom>
          </p:spPr>
          <p:txBody>
            <a:bodyPr lIns="50800" tIns="50800" rIns="50800" bIns="50800" rtlCol="0" anchor="ctr"/>
            <a:lstStyle/>
            <a:p>
              <a:pPr algn="ctr">
                <a:lnSpc>
                  <a:spcPts val="2239"/>
                </a:lnSpc>
              </a:pPr>
              <a:endParaRPr/>
            </a:p>
          </p:txBody>
        </p:sp>
      </p:grpSp>
      <p:grpSp>
        <p:nvGrpSpPr>
          <p:cNvPr id="6" name="Group 6"/>
          <p:cNvGrpSpPr/>
          <p:nvPr/>
        </p:nvGrpSpPr>
        <p:grpSpPr>
          <a:xfrm>
            <a:off x="-76200" y="5323184"/>
            <a:ext cx="18440400" cy="4995503"/>
            <a:chOff x="0" y="-38100"/>
            <a:chExt cx="5030401" cy="1277374"/>
          </a:xfrm>
        </p:grpSpPr>
        <p:sp>
          <p:nvSpPr>
            <p:cNvPr id="7" name="Freeform 7"/>
            <p:cNvSpPr/>
            <p:nvPr/>
          </p:nvSpPr>
          <p:spPr>
            <a:xfrm>
              <a:off x="0" y="0"/>
              <a:ext cx="5030401" cy="1239274"/>
            </a:xfrm>
            <a:custGeom>
              <a:avLst/>
              <a:gdLst/>
              <a:ahLst/>
              <a:cxnLst/>
              <a:rect l="l" t="t" r="r" b="b"/>
              <a:pathLst>
                <a:path w="4890068" h="1239274">
                  <a:moveTo>
                    <a:pt x="0" y="0"/>
                  </a:moveTo>
                  <a:lnTo>
                    <a:pt x="4890068" y="0"/>
                  </a:lnTo>
                  <a:lnTo>
                    <a:pt x="4890068" y="1239274"/>
                  </a:lnTo>
                  <a:lnTo>
                    <a:pt x="0" y="1239274"/>
                  </a:lnTo>
                  <a:close/>
                </a:path>
              </a:pathLst>
            </a:custGeom>
            <a:solidFill>
              <a:srgbClr val="6B6361"/>
            </a:solidFill>
          </p:spPr>
          <p:txBody>
            <a:bodyPr/>
            <a:lstStyle/>
            <a:p>
              <a:endParaRPr lang="en-US"/>
            </a:p>
          </p:txBody>
        </p:sp>
        <p:sp>
          <p:nvSpPr>
            <p:cNvPr id="8" name="TextBox 8"/>
            <p:cNvSpPr txBox="1"/>
            <p:nvPr/>
          </p:nvSpPr>
          <p:spPr>
            <a:xfrm>
              <a:off x="0" y="-38100"/>
              <a:ext cx="4890068" cy="1277374"/>
            </a:xfrm>
            <a:prstGeom prst="rect">
              <a:avLst/>
            </a:prstGeom>
          </p:spPr>
          <p:txBody>
            <a:bodyPr lIns="50800" tIns="50800" rIns="50800" bIns="50800" rtlCol="0" anchor="ctr"/>
            <a:lstStyle/>
            <a:p>
              <a:pPr algn="ctr">
                <a:lnSpc>
                  <a:spcPts val="2239"/>
                </a:lnSpc>
              </a:pPr>
              <a:endParaRPr/>
            </a:p>
          </p:txBody>
        </p:sp>
      </p:grpSp>
      <p:grpSp>
        <p:nvGrpSpPr>
          <p:cNvPr id="12" name="Group 12"/>
          <p:cNvGrpSpPr/>
          <p:nvPr/>
        </p:nvGrpSpPr>
        <p:grpSpPr>
          <a:xfrm>
            <a:off x="918390" y="2630830"/>
            <a:ext cx="6168210" cy="6779870"/>
            <a:chOff x="0" y="0"/>
            <a:chExt cx="625127" cy="705479"/>
          </a:xfrm>
        </p:grpSpPr>
        <p:sp>
          <p:nvSpPr>
            <p:cNvPr id="13" name="Freeform 13"/>
            <p:cNvSpPr/>
            <p:nvPr/>
          </p:nvSpPr>
          <p:spPr>
            <a:xfrm>
              <a:off x="0" y="0"/>
              <a:ext cx="625127" cy="705479"/>
            </a:xfrm>
            <a:custGeom>
              <a:avLst/>
              <a:gdLst/>
              <a:ahLst/>
              <a:cxnLst/>
              <a:rect l="l" t="t" r="r" b="b"/>
              <a:pathLst>
                <a:path w="625127" h="705479">
                  <a:moveTo>
                    <a:pt x="0" y="0"/>
                  </a:moveTo>
                  <a:lnTo>
                    <a:pt x="625127" y="0"/>
                  </a:lnTo>
                  <a:lnTo>
                    <a:pt x="625127" y="705479"/>
                  </a:lnTo>
                  <a:lnTo>
                    <a:pt x="0" y="705479"/>
                  </a:lnTo>
                  <a:close/>
                </a:path>
              </a:pathLst>
            </a:custGeom>
            <a:blipFill>
              <a:blip r:embed="rId3"/>
              <a:stretch>
                <a:fillRect l="-34693" r="-34693"/>
              </a:stretch>
            </a:blipFill>
          </p:spPr>
          <p:txBody>
            <a:bodyPr/>
            <a:lstStyle/>
            <a:p>
              <a:endParaRPr lang="en-US"/>
            </a:p>
          </p:txBody>
        </p:sp>
      </p:grpSp>
      <p:sp>
        <p:nvSpPr>
          <p:cNvPr id="14" name="TextBox 14"/>
          <p:cNvSpPr txBox="1"/>
          <p:nvPr/>
        </p:nvSpPr>
        <p:spPr>
          <a:xfrm>
            <a:off x="685800" y="654372"/>
            <a:ext cx="6724741" cy="975011"/>
          </a:xfrm>
          <a:prstGeom prst="rect">
            <a:avLst/>
          </a:prstGeom>
        </p:spPr>
        <p:txBody>
          <a:bodyPr wrap="square" lIns="0" tIns="0" rIns="0" bIns="0" rtlCol="0" anchor="t">
            <a:spAutoFit/>
          </a:bodyPr>
          <a:lstStyle/>
          <a:p>
            <a:pPr algn="l">
              <a:lnSpc>
                <a:spcPts val="6863"/>
              </a:lnSpc>
            </a:pPr>
            <a:r>
              <a:rPr lang="en-US" sz="8799" spc="-554" dirty="0">
                <a:solidFill>
                  <a:srgbClr val="6B6361"/>
                </a:solidFill>
                <a:latin typeface="Helvetica World"/>
                <a:ea typeface="Helvetica World"/>
                <a:cs typeface="Helvetica World"/>
                <a:sym typeface="Helvetica World"/>
              </a:rPr>
              <a:t>Model Training</a:t>
            </a:r>
          </a:p>
        </p:txBody>
      </p:sp>
      <p:grpSp>
        <p:nvGrpSpPr>
          <p:cNvPr id="23" name="Group 22">
            <a:extLst>
              <a:ext uri="{FF2B5EF4-FFF2-40B4-BE49-F238E27FC236}">
                <a16:creationId xmlns:a16="http://schemas.microsoft.com/office/drawing/2014/main" id="{19E8FC0B-EE55-D544-956F-B3042394A112}"/>
              </a:ext>
            </a:extLst>
          </p:cNvPr>
          <p:cNvGrpSpPr/>
          <p:nvPr/>
        </p:nvGrpSpPr>
        <p:grpSpPr>
          <a:xfrm>
            <a:off x="6194841" y="6077793"/>
            <a:ext cx="6881268" cy="856288"/>
            <a:chOff x="273883" y="6111507"/>
            <a:chExt cx="5814485" cy="856288"/>
          </a:xfrm>
        </p:grpSpPr>
        <p:sp>
          <p:nvSpPr>
            <p:cNvPr id="16" name="TextBox 16"/>
            <p:cNvSpPr txBox="1"/>
            <p:nvPr/>
          </p:nvSpPr>
          <p:spPr>
            <a:xfrm>
              <a:off x="273883" y="6111507"/>
              <a:ext cx="4983918" cy="350481"/>
            </a:xfrm>
            <a:prstGeom prst="rect">
              <a:avLst/>
            </a:prstGeom>
          </p:spPr>
          <p:txBody>
            <a:bodyPr wrap="square" lIns="0" tIns="0" rIns="0" bIns="0" rtlCol="0" anchor="t">
              <a:spAutoFit/>
            </a:bodyPr>
            <a:lstStyle/>
            <a:p>
              <a:pPr algn="l">
                <a:lnSpc>
                  <a:spcPct val="150000"/>
                </a:lnSpc>
              </a:pPr>
              <a:endParaRPr lang="en-US" sz="1730" spc="-47" dirty="0">
                <a:solidFill>
                  <a:srgbClr val="EEEAE5"/>
                </a:solidFill>
                <a:latin typeface="Open Sauce"/>
                <a:sym typeface="Open Sauce"/>
              </a:endParaRPr>
            </a:p>
          </p:txBody>
        </p:sp>
        <p:sp>
          <p:nvSpPr>
            <p:cNvPr id="19" name="TextBox 19"/>
            <p:cNvSpPr txBox="1"/>
            <p:nvPr/>
          </p:nvSpPr>
          <p:spPr>
            <a:xfrm>
              <a:off x="1735651" y="6425724"/>
              <a:ext cx="4352717" cy="542071"/>
            </a:xfrm>
            <a:prstGeom prst="rect">
              <a:avLst/>
            </a:prstGeom>
          </p:spPr>
          <p:txBody>
            <a:bodyPr wrap="square" lIns="0" tIns="0" rIns="0" bIns="0" rtlCol="0" anchor="t">
              <a:spAutoFit/>
            </a:bodyPr>
            <a:lstStyle/>
            <a:p>
              <a:pPr algn="l">
                <a:lnSpc>
                  <a:spcPts val="2079"/>
                </a:lnSpc>
              </a:pPr>
              <a:r>
                <a:rPr lang="en-US" sz="2400" b="1" spc="-47" dirty="0">
                  <a:solidFill>
                    <a:srgbClr val="EEEAE5"/>
                  </a:solidFill>
                  <a:effectLst>
                    <a:outerShdw blurRad="38100" dist="38100" dir="2700000" algn="tl">
                      <a:srgbClr val="000000">
                        <a:alpha val="43137"/>
                      </a:srgbClr>
                    </a:outerShdw>
                  </a:effectLst>
                  <a:latin typeface="Open Sauce Bold"/>
                </a:rPr>
                <a:t>Train-Test Split &amp; KS Test</a:t>
              </a:r>
            </a:p>
            <a:p>
              <a:pPr algn="l">
                <a:lnSpc>
                  <a:spcPts val="2079"/>
                </a:lnSpc>
              </a:pPr>
              <a:endParaRPr lang="en-US" sz="2400" b="1" spc="-47" dirty="0">
                <a:solidFill>
                  <a:srgbClr val="EEEAE5"/>
                </a:solidFill>
                <a:latin typeface="Open Sauce Bold"/>
                <a:ea typeface="Open Sauce Bold"/>
                <a:cs typeface="Open Sauce Bold"/>
                <a:sym typeface="Open Sauce Bold"/>
              </a:endParaRPr>
            </a:p>
          </p:txBody>
        </p:sp>
      </p:grpSp>
      <p:sp>
        <p:nvSpPr>
          <p:cNvPr id="29" name="TextBox 28">
            <a:extLst>
              <a:ext uri="{FF2B5EF4-FFF2-40B4-BE49-F238E27FC236}">
                <a16:creationId xmlns:a16="http://schemas.microsoft.com/office/drawing/2014/main" id="{240AD4FB-1852-4891-3645-BB65B5407B31}"/>
              </a:ext>
            </a:extLst>
          </p:cNvPr>
          <p:cNvSpPr txBox="1"/>
          <p:nvPr/>
        </p:nvSpPr>
        <p:spPr>
          <a:xfrm>
            <a:off x="7638474" y="6837192"/>
            <a:ext cx="10306626" cy="3267561"/>
          </a:xfrm>
          <a:prstGeom prst="rect">
            <a:avLst/>
          </a:prstGeom>
          <a:noFill/>
        </p:spPr>
        <p:txBody>
          <a:bodyPr wrap="square" rtlCol="0">
            <a:spAutoFit/>
          </a:bodyPr>
          <a:lstStyle/>
          <a:p>
            <a:pPr marL="342900" indent="-342900" algn="l">
              <a:lnSpc>
                <a:spcPct val="150000"/>
              </a:lnSpc>
              <a:buFont typeface="Arial" panose="020B0604020202020204" pitchFamily="34" charset="0"/>
              <a:buChar char="•"/>
            </a:pPr>
            <a:r>
              <a:rPr lang="en-US" sz="2000" spc="-47" dirty="0">
                <a:solidFill>
                  <a:srgbClr val="EFEBE5"/>
                </a:solidFill>
                <a:latin typeface="Open Sauce" panose="020B0604020202020204" charset="0"/>
                <a:sym typeface="Open Sauce"/>
              </a:rPr>
              <a:t>We used an 80/20 random split to divide the dataset into training and testing sets.</a:t>
            </a:r>
          </a:p>
          <a:p>
            <a:pPr marL="342900" indent="-342900" algn="l">
              <a:lnSpc>
                <a:spcPct val="150000"/>
              </a:lnSpc>
              <a:buFont typeface="Arial" panose="020B0604020202020204" pitchFamily="34" charset="0"/>
              <a:buChar char="•"/>
            </a:pPr>
            <a:r>
              <a:rPr lang="en-US" sz="2000" spc="-47" dirty="0">
                <a:solidFill>
                  <a:srgbClr val="EFEBE5"/>
                </a:solidFill>
                <a:latin typeface="Open Sauce" panose="020B0604020202020204" charset="0"/>
                <a:sym typeface="Open Sauce"/>
              </a:rPr>
              <a:t>To verify that the split was representative of the overall dataset, we ran a Kolmogorov–Smirnov (KS) test comparing price distributions.</a:t>
            </a:r>
          </a:p>
          <a:p>
            <a:pPr marL="342900" indent="-342900" algn="l">
              <a:lnSpc>
                <a:spcPct val="150000"/>
              </a:lnSpc>
              <a:buFont typeface="Arial" panose="020B0604020202020204" pitchFamily="34" charset="0"/>
              <a:buChar char="•"/>
            </a:pPr>
            <a:r>
              <a:rPr lang="en-US" sz="2000" spc="-47" dirty="0">
                <a:solidFill>
                  <a:srgbClr val="EFEBE5"/>
                </a:solidFill>
                <a:latin typeface="Open Sauce" panose="020B0604020202020204" charset="0"/>
                <a:sym typeface="Open Sauce"/>
              </a:rPr>
              <a:t>The test returned a p-value of 0.6859, indicating no significant difference between training and test sets, and the split was statistically representative of the dataset.</a:t>
            </a:r>
          </a:p>
          <a:p>
            <a:pPr marL="342900" indent="-342900" algn="l">
              <a:lnSpc>
                <a:spcPct val="150000"/>
              </a:lnSpc>
              <a:buFont typeface="Arial" panose="020B0604020202020204" pitchFamily="34" charset="0"/>
              <a:buChar char="•"/>
            </a:pPr>
            <a:r>
              <a:rPr lang="en-US" sz="2000" spc="-47" dirty="0">
                <a:solidFill>
                  <a:srgbClr val="EFEBE5"/>
                </a:solidFill>
                <a:latin typeface="Open Sauce" panose="020B0604020202020204" charset="0"/>
                <a:sym typeface="Open Sauce"/>
              </a:rPr>
              <a:t>This confirmed that our evaluation metrics on the test set would reflect real-world generalization performance.</a:t>
            </a:r>
          </a:p>
        </p:txBody>
      </p:sp>
      <p:pic>
        <p:nvPicPr>
          <p:cNvPr id="4099" name="Picture 3">
            <a:extLst>
              <a:ext uri="{FF2B5EF4-FFF2-40B4-BE49-F238E27FC236}">
                <a16:creationId xmlns:a16="http://schemas.microsoft.com/office/drawing/2014/main" id="{15B3B2E1-054F-823B-7F3C-87E0CD58E2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25743"/>
            <a:ext cx="8267700" cy="52101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1B071-064A-3580-3B69-AE6ED5ABC08C}"/>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740F6733-591D-D272-4B00-E8FF09BFF35E}"/>
              </a:ext>
            </a:extLst>
          </p:cNvPr>
          <p:cNvSpPr/>
          <p:nvPr/>
        </p:nvSpPr>
        <p:spPr>
          <a:xfrm>
            <a:off x="-93976" y="-50344"/>
            <a:ext cx="18381976" cy="10337344"/>
          </a:xfrm>
          <a:prstGeom prst="rect">
            <a:avLst/>
          </a:prstGeom>
          <a:solidFill>
            <a:srgbClr val="EFEBE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9">
            <a:extLst>
              <a:ext uri="{FF2B5EF4-FFF2-40B4-BE49-F238E27FC236}">
                <a16:creationId xmlns:a16="http://schemas.microsoft.com/office/drawing/2014/main" id="{F075C0F7-9C75-6BCC-1361-0DBB3B51ACC5}"/>
              </a:ext>
            </a:extLst>
          </p:cNvPr>
          <p:cNvGrpSpPr/>
          <p:nvPr/>
        </p:nvGrpSpPr>
        <p:grpSpPr>
          <a:xfrm>
            <a:off x="12313392" y="-11750"/>
            <a:ext cx="4941656" cy="5954861"/>
            <a:chOff x="0" y="0"/>
            <a:chExt cx="568951" cy="1036392"/>
          </a:xfrm>
        </p:grpSpPr>
        <p:sp>
          <p:nvSpPr>
            <p:cNvPr id="17" name="Freeform 10">
              <a:extLst>
                <a:ext uri="{FF2B5EF4-FFF2-40B4-BE49-F238E27FC236}">
                  <a16:creationId xmlns:a16="http://schemas.microsoft.com/office/drawing/2014/main" id="{F489E62C-33D5-9862-363F-C34E39E39711}"/>
                </a:ext>
              </a:extLst>
            </p:cNvPr>
            <p:cNvSpPr/>
            <p:nvPr/>
          </p:nvSpPr>
          <p:spPr>
            <a:xfrm>
              <a:off x="0" y="0"/>
              <a:ext cx="568951" cy="1036392"/>
            </a:xfrm>
            <a:custGeom>
              <a:avLst/>
              <a:gdLst/>
              <a:ahLst/>
              <a:cxnLst/>
              <a:rect l="l" t="t" r="r" b="b"/>
              <a:pathLst>
                <a:path w="568951" h="1036392">
                  <a:moveTo>
                    <a:pt x="0" y="0"/>
                  </a:moveTo>
                  <a:lnTo>
                    <a:pt x="568951" y="0"/>
                  </a:lnTo>
                  <a:lnTo>
                    <a:pt x="568951" y="1036392"/>
                  </a:lnTo>
                  <a:lnTo>
                    <a:pt x="0" y="1036392"/>
                  </a:lnTo>
                  <a:close/>
                </a:path>
              </a:pathLst>
            </a:custGeom>
            <a:blipFill>
              <a:blip r:embed="rId3"/>
              <a:stretch>
                <a:fillRect l="-10681" r="-10681"/>
              </a:stretch>
            </a:blipFill>
          </p:spPr>
          <p:txBody>
            <a:bodyPr/>
            <a:lstStyle/>
            <a:p>
              <a:endParaRPr lang="en-US"/>
            </a:p>
          </p:txBody>
        </p:sp>
      </p:grpSp>
      <p:grpSp>
        <p:nvGrpSpPr>
          <p:cNvPr id="3" name="Group 3">
            <a:extLst>
              <a:ext uri="{FF2B5EF4-FFF2-40B4-BE49-F238E27FC236}">
                <a16:creationId xmlns:a16="http://schemas.microsoft.com/office/drawing/2014/main" id="{1A6285EC-8626-1565-4FD1-9513D95A1C81}"/>
              </a:ext>
            </a:extLst>
          </p:cNvPr>
          <p:cNvGrpSpPr/>
          <p:nvPr/>
        </p:nvGrpSpPr>
        <p:grpSpPr>
          <a:xfrm>
            <a:off x="12840266" y="7934316"/>
            <a:ext cx="5447734" cy="2352684"/>
            <a:chOff x="0" y="0"/>
            <a:chExt cx="1434794" cy="619637"/>
          </a:xfrm>
        </p:grpSpPr>
        <p:sp>
          <p:nvSpPr>
            <p:cNvPr id="4" name="Freeform 4">
              <a:extLst>
                <a:ext uri="{FF2B5EF4-FFF2-40B4-BE49-F238E27FC236}">
                  <a16:creationId xmlns:a16="http://schemas.microsoft.com/office/drawing/2014/main" id="{CA92E474-51A3-D39E-EC6B-1FF51C8E1AD9}"/>
                </a:ext>
              </a:extLst>
            </p:cNvPr>
            <p:cNvSpPr/>
            <p:nvPr/>
          </p:nvSpPr>
          <p:spPr>
            <a:xfrm>
              <a:off x="0" y="0"/>
              <a:ext cx="1434794" cy="619637"/>
            </a:xfrm>
            <a:custGeom>
              <a:avLst/>
              <a:gdLst/>
              <a:ahLst/>
              <a:cxnLst/>
              <a:rect l="l" t="t" r="r" b="b"/>
              <a:pathLst>
                <a:path w="1434794" h="619637">
                  <a:moveTo>
                    <a:pt x="0" y="0"/>
                  </a:moveTo>
                  <a:lnTo>
                    <a:pt x="1434794" y="0"/>
                  </a:lnTo>
                  <a:lnTo>
                    <a:pt x="1434794" y="619637"/>
                  </a:lnTo>
                  <a:lnTo>
                    <a:pt x="0" y="619637"/>
                  </a:lnTo>
                  <a:close/>
                </a:path>
              </a:pathLst>
            </a:custGeom>
            <a:solidFill>
              <a:srgbClr val="AAA39D"/>
            </a:solidFill>
          </p:spPr>
          <p:txBody>
            <a:bodyPr/>
            <a:lstStyle/>
            <a:p>
              <a:endParaRPr lang="en-US"/>
            </a:p>
          </p:txBody>
        </p:sp>
        <p:sp>
          <p:nvSpPr>
            <p:cNvPr id="5" name="TextBox 5">
              <a:extLst>
                <a:ext uri="{FF2B5EF4-FFF2-40B4-BE49-F238E27FC236}">
                  <a16:creationId xmlns:a16="http://schemas.microsoft.com/office/drawing/2014/main" id="{C2FF906B-F303-BA0A-B66D-1EC76629C85E}"/>
                </a:ext>
              </a:extLst>
            </p:cNvPr>
            <p:cNvSpPr txBox="1"/>
            <p:nvPr/>
          </p:nvSpPr>
          <p:spPr>
            <a:xfrm>
              <a:off x="0" y="-38100"/>
              <a:ext cx="1434794" cy="657737"/>
            </a:xfrm>
            <a:prstGeom prst="rect">
              <a:avLst/>
            </a:prstGeom>
          </p:spPr>
          <p:txBody>
            <a:bodyPr lIns="50800" tIns="50800" rIns="50800" bIns="50800" rtlCol="0" anchor="ctr"/>
            <a:lstStyle/>
            <a:p>
              <a:pPr algn="ctr">
                <a:lnSpc>
                  <a:spcPts val="2239"/>
                </a:lnSpc>
              </a:pPr>
              <a:endParaRPr/>
            </a:p>
          </p:txBody>
        </p:sp>
      </p:grpSp>
      <p:grpSp>
        <p:nvGrpSpPr>
          <p:cNvPr id="6" name="Group 6">
            <a:extLst>
              <a:ext uri="{FF2B5EF4-FFF2-40B4-BE49-F238E27FC236}">
                <a16:creationId xmlns:a16="http://schemas.microsoft.com/office/drawing/2014/main" id="{C82E586A-23B9-EA9B-862D-72D59116D007}"/>
              </a:ext>
            </a:extLst>
          </p:cNvPr>
          <p:cNvGrpSpPr/>
          <p:nvPr/>
        </p:nvGrpSpPr>
        <p:grpSpPr>
          <a:xfrm>
            <a:off x="-152400" y="5436971"/>
            <a:ext cx="17907000" cy="4995503"/>
            <a:chOff x="0" y="-38100"/>
            <a:chExt cx="5030401" cy="1277374"/>
          </a:xfrm>
        </p:grpSpPr>
        <p:sp>
          <p:nvSpPr>
            <p:cNvPr id="7" name="Freeform 7">
              <a:extLst>
                <a:ext uri="{FF2B5EF4-FFF2-40B4-BE49-F238E27FC236}">
                  <a16:creationId xmlns:a16="http://schemas.microsoft.com/office/drawing/2014/main" id="{22487C40-41FD-F9D6-F39C-D0263EFD0EBE}"/>
                </a:ext>
              </a:extLst>
            </p:cNvPr>
            <p:cNvSpPr/>
            <p:nvPr/>
          </p:nvSpPr>
          <p:spPr>
            <a:xfrm>
              <a:off x="0" y="0"/>
              <a:ext cx="5030401" cy="1239274"/>
            </a:xfrm>
            <a:custGeom>
              <a:avLst/>
              <a:gdLst/>
              <a:ahLst/>
              <a:cxnLst/>
              <a:rect l="l" t="t" r="r" b="b"/>
              <a:pathLst>
                <a:path w="4890068" h="1239274">
                  <a:moveTo>
                    <a:pt x="0" y="0"/>
                  </a:moveTo>
                  <a:lnTo>
                    <a:pt x="4890068" y="0"/>
                  </a:lnTo>
                  <a:lnTo>
                    <a:pt x="4890068" y="1239274"/>
                  </a:lnTo>
                  <a:lnTo>
                    <a:pt x="0" y="1239274"/>
                  </a:lnTo>
                  <a:close/>
                </a:path>
              </a:pathLst>
            </a:custGeom>
            <a:solidFill>
              <a:srgbClr val="6B6361"/>
            </a:solidFill>
          </p:spPr>
          <p:txBody>
            <a:bodyPr/>
            <a:lstStyle/>
            <a:p>
              <a:endParaRPr lang="en-US"/>
            </a:p>
          </p:txBody>
        </p:sp>
        <p:sp>
          <p:nvSpPr>
            <p:cNvPr id="8" name="TextBox 8">
              <a:extLst>
                <a:ext uri="{FF2B5EF4-FFF2-40B4-BE49-F238E27FC236}">
                  <a16:creationId xmlns:a16="http://schemas.microsoft.com/office/drawing/2014/main" id="{1C3BDBA1-FEF3-BD01-E4BC-DF4CD2284DD1}"/>
                </a:ext>
              </a:extLst>
            </p:cNvPr>
            <p:cNvSpPr txBox="1"/>
            <p:nvPr/>
          </p:nvSpPr>
          <p:spPr>
            <a:xfrm>
              <a:off x="0" y="-38100"/>
              <a:ext cx="4890068" cy="1277374"/>
            </a:xfrm>
            <a:prstGeom prst="rect">
              <a:avLst/>
            </a:prstGeom>
          </p:spPr>
          <p:txBody>
            <a:bodyPr lIns="50800" tIns="50800" rIns="50800" bIns="50800" rtlCol="0" anchor="ctr"/>
            <a:lstStyle/>
            <a:p>
              <a:pPr algn="ctr">
                <a:lnSpc>
                  <a:spcPts val="2239"/>
                </a:lnSpc>
              </a:pPr>
              <a:endParaRPr/>
            </a:p>
          </p:txBody>
        </p:sp>
      </p:grpSp>
      <p:sp>
        <p:nvSpPr>
          <p:cNvPr id="14" name="TextBox 14">
            <a:extLst>
              <a:ext uri="{FF2B5EF4-FFF2-40B4-BE49-F238E27FC236}">
                <a16:creationId xmlns:a16="http://schemas.microsoft.com/office/drawing/2014/main" id="{4B59269F-E135-10BC-2233-833BE82BF4B0}"/>
              </a:ext>
            </a:extLst>
          </p:cNvPr>
          <p:cNvSpPr txBox="1"/>
          <p:nvPr/>
        </p:nvSpPr>
        <p:spPr>
          <a:xfrm>
            <a:off x="628649" y="1088310"/>
            <a:ext cx="8343901" cy="975075"/>
          </a:xfrm>
          <a:prstGeom prst="rect">
            <a:avLst/>
          </a:prstGeom>
        </p:spPr>
        <p:txBody>
          <a:bodyPr wrap="square" lIns="0" tIns="0" rIns="0" bIns="0" rtlCol="0" anchor="t">
            <a:spAutoFit/>
          </a:bodyPr>
          <a:lstStyle/>
          <a:p>
            <a:pPr algn="l">
              <a:lnSpc>
                <a:spcPts val="6863"/>
              </a:lnSpc>
            </a:pPr>
            <a:r>
              <a:rPr lang="en-US" sz="8799" spc="-554" dirty="0">
                <a:solidFill>
                  <a:srgbClr val="6B6361"/>
                </a:solidFill>
                <a:latin typeface="Helvetica World"/>
                <a:ea typeface="Helvetica World"/>
                <a:cs typeface="Helvetica World"/>
                <a:sym typeface="Helvetica World"/>
              </a:rPr>
              <a:t>Linear Regression</a:t>
            </a:r>
          </a:p>
        </p:txBody>
      </p:sp>
      <p:sp>
        <p:nvSpPr>
          <p:cNvPr id="22" name="TextBox 19">
            <a:extLst>
              <a:ext uri="{FF2B5EF4-FFF2-40B4-BE49-F238E27FC236}">
                <a16:creationId xmlns:a16="http://schemas.microsoft.com/office/drawing/2014/main" id="{14879EE0-3CCE-B6E0-6A93-2C61439B4526}"/>
              </a:ext>
            </a:extLst>
          </p:cNvPr>
          <p:cNvSpPr txBox="1"/>
          <p:nvPr/>
        </p:nvSpPr>
        <p:spPr>
          <a:xfrm>
            <a:off x="242659" y="5788676"/>
            <a:ext cx="1580584" cy="542071"/>
          </a:xfrm>
          <a:prstGeom prst="rect">
            <a:avLst/>
          </a:prstGeom>
        </p:spPr>
        <p:txBody>
          <a:bodyPr wrap="square" lIns="0" tIns="0" rIns="0" bIns="0" rtlCol="0" anchor="t">
            <a:spAutoFit/>
          </a:bodyPr>
          <a:lstStyle/>
          <a:p>
            <a:pPr algn="l">
              <a:lnSpc>
                <a:spcPts val="2079"/>
              </a:lnSpc>
            </a:pPr>
            <a:r>
              <a:rPr lang="en-US" sz="2400" b="1" spc="-47" dirty="0">
                <a:solidFill>
                  <a:srgbClr val="EEEAE5"/>
                </a:solidFill>
                <a:latin typeface="Open Sauce Bold"/>
              </a:rPr>
              <a:t>Results</a:t>
            </a:r>
          </a:p>
          <a:p>
            <a:pPr algn="l">
              <a:lnSpc>
                <a:spcPts val="2079"/>
              </a:lnSpc>
            </a:pPr>
            <a:endParaRPr lang="en-US" sz="2400" b="1" spc="-47" dirty="0">
              <a:solidFill>
                <a:srgbClr val="EEEAE5"/>
              </a:solidFill>
              <a:latin typeface="Open Sauce Bold"/>
              <a:ea typeface="Open Sauce Bold"/>
              <a:cs typeface="Open Sauce Bold"/>
              <a:sym typeface="Open Sauce Bold"/>
            </a:endParaRPr>
          </a:p>
        </p:txBody>
      </p:sp>
      <p:sp>
        <p:nvSpPr>
          <p:cNvPr id="24" name="Right Arrow 23">
            <a:extLst>
              <a:ext uri="{FF2B5EF4-FFF2-40B4-BE49-F238E27FC236}">
                <a16:creationId xmlns:a16="http://schemas.microsoft.com/office/drawing/2014/main" id="{4CEEC05B-289F-90C1-A6E2-3570539947B3}"/>
              </a:ext>
            </a:extLst>
          </p:cNvPr>
          <p:cNvSpPr/>
          <p:nvPr/>
        </p:nvSpPr>
        <p:spPr>
          <a:xfrm>
            <a:off x="18162332" y="3581748"/>
            <a:ext cx="3733800" cy="850986"/>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6C8A3A6-C3FA-3632-48D3-641D5C66E447}"/>
              </a:ext>
            </a:extLst>
          </p:cNvPr>
          <p:cNvSpPr txBox="1"/>
          <p:nvPr/>
        </p:nvSpPr>
        <p:spPr>
          <a:xfrm>
            <a:off x="242658" y="1852458"/>
            <a:ext cx="11568341" cy="2355966"/>
          </a:xfrm>
          <a:prstGeom prst="rect">
            <a:avLst/>
          </a:prstGeom>
          <a:noFill/>
        </p:spPr>
        <p:txBody>
          <a:bodyPr wrap="square" rtlCol="0">
            <a:spAutoFit/>
          </a:bodyPr>
          <a:lstStyle/>
          <a:p>
            <a:pPr algn="l">
              <a:lnSpc>
                <a:spcPct val="150000"/>
              </a:lnSpc>
            </a:pPr>
            <a:r>
              <a:rPr lang="en-US" sz="2000" spc="-47" dirty="0">
                <a:latin typeface="Helvetica" pitchFamily="2" charset="0"/>
              </a:rPr>
              <a:t>The </a:t>
            </a:r>
            <a:r>
              <a:rPr lang="en-US" sz="2000" b="1" spc="-47" dirty="0">
                <a:latin typeface="Helvetica" pitchFamily="2" charset="0"/>
              </a:rPr>
              <a:t>objective </a:t>
            </a:r>
            <a:r>
              <a:rPr lang="en-US" sz="2000" spc="-47" dirty="0">
                <a:latin typeface="Helvetica" pitchFamily="2" charset="0"/>
              </a:rPr>
              <a:t>of this analysis was to develop a predictive model for housing prices using Linear Regression. The dataset encompassed key features such as the number of bedrooms, bathrooms, lot size, house size, along with engineered features including price per acre and price per square foot. Data preparation included excluding non-numeric features (e.g., city and zip code) and applying Min-Max scaling for consistent feature ranges.</a:t>
            </a:r>
            <a:endParaRPr lang="en-US" sz="2000" spc="-47" dirty="0">
              <a:latin typeface="Helvetica" pitchFamily="2" charset="0"/>
              <a:sym typeface="Open Sauce"/>
            </a:endParaRPr>
          </a:p>
        </p:txBody>
      </p:sp>
      <p:sp>
        <p:nvSpPr>
          <p:cNvPr id="10" name="TextBox 13">
            <a:extLst>
              <a:ext uri="{FF2B5EF4-FFF2-40B4-BE49-F238E27FC236}">
                <a16:creationId xmlns:a16="http://schemas.microsoft.com/office/drawing/2014/main" id="{7F25EAFE-7179-CFBE-4C4E-96C99D67CA91}"/>
              </a:ext>
            </a:extLst>
          </p:cNvPr>
          <p:cNvSpPr txBox="1"/>
          <p:nvPr/>
        </p:nvSpPr>
        <p:spPr>
          <a:xfrm>
            <a:off x="0" y="6190775"/>
            <a:ext cx="4800600" cy="4222438"/>
          </a:xfrm>
          <a:prstGeom prst="rect">
            <a:avLst/>
          </a:prstGeom>
        </p:spPr>
        <p:txBody>
          <a:bodyPr wrap="square" lIns="0" tIns="0" rIns="0" bIns="0" rtlCol="0" anchor="t">
            <a:spAutoFit/>
          </a:bodyPr>
          <a:lstStyle>
            <a:defPPr>
              <a:defRPr lang="en-US"/>
            </a:defPPr>
            <a:lvl1pPr>
              <a:lnSpc>
                <a:spcPct val="150000"/>
              </a:lnSpc>
              <a:defRPr spc="-47">
                <a:solidFill>
                  <a:srgbClr val="EEEAE5"/>
                </a:solidFill>
                <a:latin typeface="Open Sauce"/>
              </a:defRPr>
            </a:lvl1pPr>
          </a:lstStyle>
          <a:p>
            <a:pPr>
              <a:buFont typeface="Arial" panose="020B0604020202020204" pitchFamily="34" charset="0"/>
              <a:buChar char="•"/>
            </a:pPr>
            <a:r>
              <a:rPr lang="en-US" dirty="0"/>
              <a:t>Our baseline model was a linear regression using log-transformed features.</a:t>
            </a:r>
          </a:p>
          <a:p>
            <a:pPr>
              <a:buFont typeface="Arial" panose="020B0604020202020204" pitchFamily="34" charset="0"/>
              <a:buChar char="•"/>
            </a:pPr>
            <a:r>
              <a:rPr lang="en-US" dirty="0"/>
              <a:t>Performance on the test set:</a:t>
            </a:r>
          </a:p>
          <a:p>
            <a:pPr marL="742950" lvl="1" indent="-285750">
              <a:buFont typeface="Arial" panose="020B0604020202020204" pitchFamily="34" charset="0"/>
              <a:buChar char="•"/>
            </a:pPr>
            <a:r>
              <a:rPr lang="en-US" b="1" dirty="0">
                <a:solidFill>
                  <a:srgbClr val="EFEBE5"/>
                </a:solidFill>
              </a:rPr>
              <a:t>R² = 0.458</a:t>
            </a:r>
            <a:r>
              <a:rPr lang="en-US" dirty="0">
                <a:solidFill>
                  <a:srgbClr val="EFEBE5"/>
                </a:solidFill>
              </a:rPr>
              <a:t>, meaning the model explained ~46% of price variance.</a:t>
            </a:r>
          </a:p>
          <a:p>
            <a:pPr marL="742950" lvl="1" indent="-285750">
              <a:buFont typeface="Arial" panose="020B0604020202020204" pitchFamily="34" charset="0"/>
              <a:buChar char="•"/>
            </a:pPr>
            <a:r>
              <a:rPr lang="en-US" b="1" dirty="0">
                <a:solidFill>
                  <a:srgbClr val="EFEBE5"/>
                </a:solidFill>
              </a:rPr>
              <a:t>RMSE ≈ $130,000</a:t>
            </a:r>
            <a:r>
              <a:rPr lang="en-US" dirty="0">
                <a:solidFill>
                  <a:srgbClr val="EFEBE5"/>
                </a:solidFill>
              </a:rPr>
              <a:t>, showing moderate error in price prediction.</a:t>
            </a:r>
          </a:p>
          <a:p>
            <a:pPr>
              <a:buFont typeface="Arial" panose="020B0604020202020204" pitchFamily="34" charset="0"/>
              <a:buChar char="•"/>
            </a:pPr>
            <a:r>
              <a:rPr lang="en-US" dirty="0">
                <a:solidFill>
                  <a:srgbClr val="EFEBE5"/>
                </a:solidFill>
              </a:rPr>
              <a:t>Key limitations:</a:t>
            </a:r>
          </a:p>
          <a:p>
            <a:pPr marL="742950" lvl="1" indent="-285750">
              <a:buFont typeface="Arial" panose="020B0604020202020204" pitchFamily="34" charset="0"/>
              <a:buChar char="•"/>
            </a:pPr>
            <a:r>
              <a:rPr lang="en-US" dirty="0">
                <a:solidFill>
                  <a:srgbClr val="EFEBE5"/>
                </a:solidFill>
              </a:rPr>
              <a:t>Assumes all relationships are linear</a:t>
            </a:r>
          </a:p>
          <a:p>
            <a:pPr marL="742950" lvl="1" indent="-285750">
              <a:buFont typeface="Arial" panose="020B0604020202020204" pitchFamily="34" charset="0"/>
              <a:buChar char="•"/>
            </a:pPr>
            <a:r>
              <a:rPr lang="en-US" dirty="0">
                <a:solidFill>
                  <a:srgbClr val="EFEBE5"/>
                </a:solidFill>
              </a:rPr>
              <a:t>Lacked encoded zip code information</a:t>
            </a:r>
          </a:p>
          <a:p>
            <a:pPr marL="742950" lvl="1" indent="-285750">
              <a:buFont typeface="Arial" panose="020B0604020202020204" pitchFamily="34" charset="0"/>
              <a:buChar char="•"/>
            </a:pPr>
            <a:r>
              <a:rPr lang="en-US" dirty="0">
                <a:solidFill>
                  <a:srgbClr val="EFEBE5"/>
                </a:solidFill>
              </a:rPr>
              <a:t>Underperformed on higher-priced homes due to oversimplification</a:t>
            </a:r>
          </a:p>
          <a:p>
            <a:endParaRPr lang="en-US" sz="1700" dirty="0"/>
          </a:p>
        </p:txBody>
      </p:sp>
      <p:pic>
        <p:nvPicPr>
          <p:cNvPr id="11" name="Picture 4">
            <a:extLst>
              <a:ext uri="{FF2B5EF4-FFF2-40B4-BE49-F238E27FC236}">
                <a16:creationId xmlns:a16="http://schemas.microsoft.com/office/drawing/2014/main" id="{D442D59C-81DF-1E24-8C61-26FDCF82D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5967034"/>
            <a:ext cx="7620000" cy="417491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A9949AB-C562-7485-19E2-679EFFBA3D23}"/>
              </a:ext>
            </a:extLst>
          </p:cNvPr>
          <p:cNvSpPr txBox="1"/>
          <p:nvPr/>
        </p:nvSpPr>
        <p:spPr>
          <a:xfrm>
            <a:off x="12516699" y="6038137"/>
            <a:ext cx="5447734" cy="3968522"/>
          </a:xfrm>
          <a:prstGeom prst="rect">
            <a:avLst/>
          </a:prstGeom>
          <a:noFill/>
        </p:spPr>
        <p:txBody>
          <a:bodyPr wrap="square">
            <a:spAutoFit/>
          </a:bodyPr>
          <a:lstStyle/>
          <a:p>
            <a:pPr>
              <a:lnSpc>
                <a:spcPct val="150000"/>
              </a:lnSpc>
              <a:buNone/>
            </a:pPr>
            <a:r>
              <a:rPr lang="en-US" sz="1700" b="1" spc="-47" dirty="0">
                <a:solidFill>
                  <a:srgbClr val="EEEAE5"/>
                </a:solidFill>
                <a:latin typeface="Open Sauce"/>
              </a:rPr>
              <a:t>Limitations of Linear Regression</a:t>
            </a:r>
          </a:p>
          <a:p>
            <a:pPr marL="342900" indent="-342900">
              <a:lnSpc>
                <a:spcPct val="150000"/>
              </a:lnSpc>
              <a:buFont typeface="Arial" panose="020B0604020202020204" pitchFamily="34" charset="0"/>
              <a:buChar char="•"/>
            </a:pPr>
            <a:r>
              <a:rPr lang="en-US" sz="1700" spc="-47" dirty="0">
                <a:solidFill>
                  <a:srgbClr val="EEEAE5"/>
                </a:solidFill>
                <a:latin typeface="Open Sauce"/>
              </a:rPr>
              <a:t>Assumes linear relationships, overlooking feature interactions (e.g., house size &amp; lot size)</a:t>
            </a:r>
          </a:p>
          <a:p>
            <a:pPr marL="342900" indent="-342900">
              <a:lnSpc>
                <a:spcPct val="150000"/>
              </a:lnSpc>
              <a:buFont typeface="Arial" panose="020B0604020202020204" pitchFamily="34" charset="0"/>
              <a:buChar char="•"/>
            </a:pPr>
            <a:r>
              <a:rPr lang="en-US" sz="1700" spc="-47" dirty="0">
                <a:solidFill>
                  <a:srgbClr val="EEEAE5"/>
                </a:solidFill>
                <a:latin typeface="Open Sauce"/>
              </a:rPr>
              <a:t>Excludes important location-based data (e.g., zip codes)</a:t>
            </a:r>
          </a:p>
          <a:p>
            <a:pPr>
              <a:lnSpc>
                <a:spcPct val="150000"/>
              </a:lnSpc>
              <a:buNone/>
            </a:pPr>
            <a:r>
              <a:rPr lang="en-US" sz="1700" b="1" spc="-47" dirty="0">
                <a:solidFill>
                  <a:srgbClr val="EEEAE5"/>
                </a:solidFill>
                <a:latin typeface="Open Sauce"/>
              </a:rPr>
              <a:t>Alternative: Random Forest</a:t>
            </a:r>
          </a:p>
          <a:p>
            <a:pPr marL="342900" indent="-342900">
              <a:lnSpc>
                <a:spcPct val="150000"/>
              </a:lnSpc>
              <a:buFont typeface="Arial" panose="020B0604020202020204" pitchFamily="34" charset="0"/>
              <a:buChar char="•"/>
            </a:pPr>
            <a:r>
              <a:rPr lang="en-US" sz="1700" spc="-47" dirty="0">
                <a:solidFill>
                  <a:srgbClr val="EEEAE5"/>
                </a:solidFill>
                <a:latin typeface="Open Sauce"/>
              </a:rPr>
              <a:t>Handles feature interactions and evaluates feature importance</a:t>
            </a:r>
          </a:p>
          <a:p>
            <a:pPr marL="342900" indent="-342900">
              <a:lnSpc>
                <a:spcPct val="150000"/>
              </a:lnSpc>
              <a:buFont typeface="Arial" panose="020B0604020202020204" pitchFamily="34" charset="0"/>
              <a:buChar char="•"/>
            </a:pPr>
            <a:r>
              <a:rPr lang="en-US" sz="1700" spc="-47" dirty="0">
                <a:solidFill>
                  <a:srgbClr val="EEEAE5"/>
                </a:solidFill>
                <a:latin typeface="Open Sauce"/>
              </a:rPr>
              <a:t>Can incorporate categorical variables (e.g., zip codes) for improved prediction accuracy</a:t>
            </a:r>
          </a:p>
        </p:txBody>
      </p:sp>
    </p:spTree>
    <p:extLst>
      <p:ext uri="{BB962C8B-B14F-4D97-AF65-F5344CB8AC3E}">
        <p14:creationId xmlns:p14="http://schemas.microsoft.com/office/powerpoint/2010/main" val="20388763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4432</TotalTime>
  <Words>1776</Words>
  <Application>Microsoft Office PowerPoint</Application>
  <PresentationFormat>Custom</PresentationFormat>
  <Paragraphs>185</Paragraphs>
  <Slides>15</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Aptos</vt:lpstr>
      <vt:lpstr>Open Sauce Bold</vt:lpstr>
      <vt:lpstr>Helvetica</vt:lpstr>
      <vt:lpstr>Roboto</vt:lpstr>
      <vt:lpstr>Helvetica World</vt:lpstr>
      <vt:lpstr>Arial</vt:lpstr>
      <vt:lpstr>Open Sauce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Beige Minimalist Real Estate Presentation</dc:title>
  <dc:creator>Kelly Arseneau</dc:creator>
  <cp:lastModifiedBy>Kelly Arseneau</cp:lastModifiedBy>
  <cp:revision>6</cp:revision>
  <dcterms:created xsi:type="dcterms:W3CDTF">2006-08-16T00:00:00Z</dcterms:created>
  <dcterms:modified xsi:type="dcterms:W3CDTF">2025-03-27T23:21:07Z</dcterms:modified>
  <dc:identifier>DAGiqjNaYT0</dc:identifier>
</cp:coreProperties>
</file>